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1" r:id="rId6"/>
    <p:sldId id="260"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8" r:id="rId30"/>
    <p:sldId id="283" r:id="rId31"/>
    <p:sldId id="286" r:id="rId32"/>
    <p:sldId id="287" r:id="rId33"/>
    <p:sldId id="289" r:id="rId34"/>
    <p:sldId id="290" r:id="rId35"/>
    <p:sldId id="292" r:id="rId36"/>
    <p:sldId id="291"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8" autoAdjust="0"/>
    <p:restoredTop sz="94660"/>
  </p:normalViewPr>
  <p:slideViewPr>
    <p:cSldViewPr>
      <p:cViewPr>
        <p:scale>
          <a:sx n="70" d="100"/>
          <a:sy n="70" d="100"/>
        </p:scale>
        <p:origin x="-101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0A2B598-B8EA-4AE8-AEC9-DDD93C5F6211}" type="datetimeFigureOut">
              <a:rPr lang="ar-EG" smtClean="0"/>
              <a:pPr/>
              <a:t>02/02/1434</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A6BE2A7-815C-47FD-B4A7-875853119E56}"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1" dirty="0" smtClean="0"/>
              <a:t>In the case </a:t>
            </a:r>
            <a:r>
              <a:rPr lang="en-US" dirty="0" smtClean="0"/>
              <a:t>that ribbon not appear</a:t>
            </a:r>
            <a:r>
              <a:rPr lang="en-US" baseline="0" dirty="0" smtClean="0"/>
              <a:t> click on any tab in it , say Home Right click and remove the check on selection Minimize the Ribbon.</a:t>
            </a:r>
            <a:endParaRPr lang="ar-EG" dirty="0"/>
          </a:p>
        </p:txBody>
      </p:sp>
      <p:sp>
        <p:nvSpPr>
          <p:cNvPr id="4" name="Slide Number Placeholder 3"/>
          <p:cNvSpPr>
            <a:spLocks noGrp="1"/>
          </p:cNvSpPr>
          <p:nvPr>
            <p:ph type="sldNum" sz="quarter" idx="10"/>
          </p:nvPr>
        </p:nvSpPr>
        <p:spPr/>
        <p:txBody>
          <a:bodyPr/>
          <a:lstStyle/>
          <a:p>
            <a:fld id="{4A6BE2A7-815C-47FD-B4A7-875853119E56}" type="slidenum">
              <a:rPr lang="ar-EG" smtClean="0"/>
              <a:pPr/>
              <a:t>2</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If this button disappear select </a:t>
            </a:r>
            <a:r>
              <a:rPr lang="en-US" b="1" dirty="0" smtClean="0"/>
              <a:t>start</a:t>
            </a:r>
            <a:r>
              <a:rPr lang="en-US" b="1" baseline="0" dirty="0" smtClean="0"/>
              <a:t> button </a:t>
            </a:r>
            <a:r>
              <a:rPr lang="en-US" baseline="0" dirty="0" smtClean="0"/>
              <a:t>and from it select </a:t>
            </a:r>
            <a:r>
              <a:rPr lang="en-US" b="1" baseline="0" dirty="0" smtClean="0"/>
              <a:t>Excel Options </a:t>
            </a:r>
            <a:r>
              <a:rPr lang="en-US" baseline="0" dirty="0" smtClean="0"/>
              <a:t>and </a:t>
            </a:r>
            <a:r>
              <a:rPr lang="en-US" b="1" baseline="0" dirty="0" smtClean="0"/>
              <a:t>advanced</a:t>
            </a:r>
            <a:r>
              <a:rPr lang="en-US" baseline="0" dirty="0" smtClean="0"/>
              <a:t> , and from advanced check on the selection you want from </a:t>
            </a:r>
            <a:r>
              <a:rPr lang="en-US" b="1" baseline="0" dirty="0" smtClean="0"/>
              <a:t>display</a:t>
            </a:r>
            <a:r>
              <a:rPr lang="en-US" baseline="0" dirty="0" smtClean="0"/>
              <a:t> part </a:t>
            </a:r>
            <a:endParaRPr lang="ar-EG" dirty="0"/>
          </a:p>
        </p:txBody>
      </p:sp>
      <p:sp>
        <p:nvSpPr>
          <p:cNvPr id="4" name="Slide Number Placeholder 3"/>
          <p:cNvSpPr>
            <a:spLocks noGrp="1"/>
          </p:cNvSpPr>
          <p:nvPr>
            <p:ph type="sldNum" sz="quarter" idx="10"/>
          </p:nvPr>
        </p:nvSpPr>
        <p:spPr/>
        <p:txBody>
          <a:bodyPr/>
          <a:lstStyle/>
          <a:p>
            <a:fld id="{4A6BE2A7-815C-47FD-B4A7-875853119E56}" type="slidenum">
              <a:rPr lang="ar-EG" smtClean="0"/>
              <a:pPr/>
              <a:t>3</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latin typeface="Arabic Typesetting" pitchFamily="66" charset="-78"/>
                <a:cs typeface="Arabic Typesetting" pitchFamily="66" charset="-78"/>
              </a:rPr>
              <a:t>Note:</a:t>
            </a:r>
            <a:r>
              <a:rPr lang="en-US" sz="1200" dirty="0" smtClean="0">
                <a:solidFill>
                  <a:srgbClr val="FF0000"/>
                </a:solidFill>
                <a:latin typeface="Arabic Typesetting" pitchFamily="66" charset="-78"/>
                <a:cs typeface="Arabic Typesetting" pitchFamily="66" charset="-78"/>
              </a:rPr>
              <a:t> Microsoft Excel divides 12 by 2, multiplies the answer by 4, adds 3, and then adds another 3. The answer, 30, displays in cell A7.</a:t>
            </a:r>
          </a:p>
          <a:p>
            <a:endParaRPr lang="ar-EG" dirty="0"/>
          </a:p>
        </p:txBody>
      </p:sp>
      <p:sp>
        <p:nvSpPr>
          <p:cNvPr id="4" name="Slide Number Placeholder 3"/>
          <p:cNvSpPr>
            <a:spLocks noGrp="1"/>
          </p:cNvSpPr>
          <p:nvPr>
            <p:ph type="sldNum" sz="quarter" idx="10"/>
          </p:nvPr>
        </p:nvSpPr>
        <p:spPr/>
        <p:txBody>
          <a:bodyPr/>
          <a:lstStyle/>
          <a:p>
            <a:fld id="{4A6BE2A7-815C-47FD-B4A7-875853119E56}" type="slidenum">
              <a:rPr lang="ar-EG" smtClean="0"/>
              <a:pPr/>
              <a:t>27</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Note:</a:t>
            </a:r>
            <a:r>
              <a:rPr lang="en-US" sz="1200" kern="1200" dirty="0" smtClean="0">
                <a:solidFill>
                  <a:schemeClr val="tx1"/>
                </a:solidFill>
                <a:latin typeface="+mn-lt"/>
                <a:ea typeface="+mn-ea"/>
                <a:cs typeface="+mn-cs"/>
              </a:rPr>
              <a:t> M</a:t>
            </a:r>
            <a:r>
              <a:rPr lang="en-US" sz="1200" kern="1200" dirty="0" smtClean="0">
                <a:solidFill>
                  <a:srgbClr val="FF0000"/>
                </a:solidFill>
                <a:latin typeface="+mn-lt"/>
                <a:ea typeface="+mn-ea"/>
                <a:cs typeface="+mn-cs"/>
              </a:rPr>
              <a:t>icroso</a:t>
            </a:r>
            <a:r>
              <a:rPr lang="en-US" sz="1200" kern="1200" dirty="0" smtClean="0">
                <a:solidFill>
                  <a:schemeClr val="tx1"/>
                </a:solidFill>
                <a:latin typeface="+mn-lt"/>
                <a:ea typeface="+mn-ea"/>
                <a:cs typeface="+mn-cs"/>
              </a:rPr>
              <a:t>ft Excel adds 3 plus 3 plus 12, divides the answer by 2, and then multiplies the result by 4. The answer, 36, displays in cell A7.</a:t>
            </a:r>
          </a:p>
          <a:p>
            <a:endParaRPr lang="ar-EG" dirty="0"/>
          </a:p>
        </p:txBody>
      </p:sp>
      <p:sp>
        <p:nvSpPr>
          <p:cNvPr id="4" name="Slide Number Placeholder 3"/>
          <p:cNvSpPr>
            <a:spLocks noGrp="1"/>
          </p:cNvSpPr>
          <p:nvPr>
            <p:ph type="sldNum" sz="quarter" idx="10"/>
          </p:nvPr>
        </p:nvSpPr>
        <p:spPr/>
        <p:txBody>
          <a:bodyPr/>
          <a:lstStyle/>
          <a:p>
            <a:fld id="{4A6BE2A7-815C-47FD-B4A7-875853119E56}" type="slidenum">
              <a:rPr lang="ar-EG" smtClean="0"/>
              <a:pPr/>
              <a:t>28</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12/15/2012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b="0">
                <a:latin typeface="+mn-lt"/>
                <a:cs typeface="+mn-cs"/>
              </a:defRPr>
            </a:lvl1pPr>
          </a:lstStyle>
          <a:p>
            <a:fld id="{1D8BD707-D9CF-40AE-B4C6-C98DA3205C09}" type="datetimeFigureOut">
              <a:rPr lang="en-US" smtClean="0"/>
              <a:pPr/>
              <a:t>12/15/2012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b="0">
                <a:latin typeface="+mn-lt"/>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b="0">
                <a:latin typeface="+mn-lt"/>
                <a:cs typeface="+mn-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Calibri" pitchFamily="34" charset="0"/>
          <a:cs typeface="Arial" charset="0"/>
        </a:defRPr>
      </a:lvl2pPr>
      <a:lvl3pPr algn="ctr" rtl="1" eaLnBrk="1" fontAlgn="base" hangingPunct="1">
        <a:spcBef>
          <a:spcPct val="0"/>
        </a:spcBef>
        <a:spcAft>
          <a:spcPct val="0"/>
        </a:spcAft>
        <a:defRPr sz="4400">
          <a:solidFill>
            <a:schemeClr val="tx2"/>
          </a:solidFill>
          <a:latin typeface="Calibri" pitchFamily="34" charset="0"/>
          <a:cs typeface="Arial" charset="0"/>
        </a:defRPr>
      </a:lvl3pPr>
      <a:lvl4pPr algn="ctr" rtl="1" eaLnBrk="1" fontAlgn="base" hangingPunct="1">
        <a:spcBef>
          <a:spcPct val="0"/>
        </a:spcBef>
        <a:spcAft>
          <a:spcPct val="0"/>
        </a:spcAft>
        <a:defRPr sz="4400">
          <a:solidFill>
            <a:schemeClr val="tx2"/>
          </a:solidFill>
          <a:latin typeface="Calibri" pitchFamily="34" charset="0"/>
          <a:cs typeface="Arial" charset="0"/>
        </a:defRPr>
      </a:lvl4pPr>
      <a:lvl5pPr algn="ctr" rtl="1" eaLnBrk="1" fontAlgn="base" hangingPunct="1">
        <a:spcBef>
          <a:spcPct val="0"/>
        </a:spcBef>
        <a:spcAft>
          <a:spcPct val="0"/>
        </a:spcAft>
        <a:defRPr sz="4400">
          <a:solidFill>
            <a:schemeClr val="tx2"/>
          </a:solidFill>
          <a:latin typeface="Calibri" pitchFamily="34"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exceldigest.com/myblog/2009/04/08/excel-2007-user-interface-page-layout-tab/" TargetMode="External"/><Relationship Id="rId2" Type="http://schemas.openxmlformats.org/officeDocument/2006/relationships/hyperlink" Target="http://www.baycongroup.com/el0.htm" TargetMode="External"/><Relationship Id="rId1" Type="http://schemas.openxmlformats.org/officeDocument/2006/relationships/slideLayout" Target="../slideLayouts/slideLayout2.xml"/><Relationship Id="rId4" Type="http://schemas.openxmlformats.org/officeDocument/2006/relationships/hyperlink" Target="http://www.fgcu.edu/support/office2007/excel/index.as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52600" y="609600"/>
            <a:ext cx="6172200" cy="3276600"/>
          </a:xfrm>
        </p:spPr>
        <p:txBody>
          <a:bodyPr/>
          <a:lstStyle/>
          <a:p>
            <a:pPr eaLnBrk="1" hangingPunct="1"/>
            <a:r>
              <a:rPr lang="en-US" altLang="ko-KR" sz="6600" b="1" dirty="0" smtClean="0">
                <a:solidFill>
                  <a:srgbClr val="0070C0"/>
                </a:solidFill>
                <a:latin typeface="Agency FB" pitchFamily="34" charset="0"/>
              </a:rPr>
              <a:t>Learning Microsoft Excel 2007 </a:t>
            </a:r>
            <a:br>
              <a:rPr lang="en-US" altLang="ko-KR" sz="6600" b="1" dirty="0" smtClean="0">
                <a:solidFill>
                  <a:srgbClr val="0070C0"/>
                </a:solidFill>
                <a:latin typeface="Agency FB" pitchFamily="34" charset="0"/>
              </a:rPr>
            </a:br>
            <a:endParaRPr lang="en-US" altLang="ko-KR" sz="6600" b="1" dirty="0" smtClean="0">
              <a:solidFill>
                <a:srgbClr val="0070C0"/>
              </a:solidFill>
              <a:latin typeface="Agency FB"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3772360" y="3027305"/>
            <a:ext cx="2399840" cy="24590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600" b="1" dirty="0" smtClean="0">
                <a:solidFill>
                  <a:srgbClr val="0070C0"/>
                </a:solidFill>
                <a:latin typeface="Agency FB" pitchFamily="34" charset="0"/>
              </a:rPr>
              <a:t>Select Cells</a:t>
            </a:r>
            <a:r>
              <a:rPr lang="en-US" sz="3600" b="1" i="1" dirty="0" smtClean="0"/>
              <a:t/>
            </a:r>
            <a:br>
              <a:rPr lang="en-US" sz="3600" b="1" i="1" dirty="0" smtClean="0"/>
            </a:br>
            <a:endParaRPr lang="ar-EG" sz="3600" dirty="0"/>
          </a:p>
        </p:txBody>
      </p:sp>
      <p:sp>
        <p:nvSpPr>
          <p:cNvPr id="4" name="Rectangle 3"/>
          <p:cNvSpPr/>
          <p:nvPr/>
        </p:nvSpPr>
        <p:spPr>
          <a:xfrm>
            <a:off x="1828800" y="914400"/>
            <a:ext cx="2962671" cy="584775"/>
          </a:xfrm>
          <a:prstGeom prst="rect">
            <a:avLst/>
          </a:prstGeom>
        </p:spPr>
        <p:txBody>
          <a:bodyPr wrap="none">
            <a:spAutoFit/>
          </a:bodyPr>
          <a:lstStyle/>
          <a:p>
            <a:r>
              <a:rPr lang="en-US" sz="3200" b="1" i="1" u="sng" dirty="0" smtClean="0">
                <a:latin typeface="Arabic Typesetting" pitchFamily="66" charset="-78"/>
                <a:cs typeface="Arabic Typesetting" pitchFamily="66" charset="-78"/>
              </a:rPr>
              <a:t>To select cells A1 to E1:</a:t>
            </a:r>
          </a:p>
        </p:txBody>
      </p:sp>
      <p:sp>
        <p:nvSpPr>
          <p:cNvPr id="5" name="Rectangle 4"/>
          <p:cNvSpPr/>
          <p:nvPr/>
        </p:nvSpPr>
        <p:spPr>
          <a:xfrm>
            <a:off x="1828800" y="1600200"/>
            <a:ext cx="7010400" cy="4031873"/>
          </a:xfrm>
          <a:prstGeom prst="rect">
            <a:avLst/>
          </a:prstGeom>
        </p:spPr>
        <p:txBody>
          <a:bodyPr wrap="square">
            <a:spAutoFit/>
          </a:bodyPr>
          <a:lstStyle/>
          <a:p>
            <a:pPr marL="514350" indent="-514350">
              <a:buFont typeface="+mj-lt"/>
              <a:buAutoNum type="arabicPeriod"/>
            </a:pPr>
            <a:r>
              <a:rPr lang="en-US" sz="3200" dirty="0" smtClean="0">
                <a:latin typeface="Arabic Typesetting" pitchFamily="66" charset="-78"/>
                <a:cs typeface="Arabic Typesetting" pitchFamily="66" charset="-78"/>
              </a:rPr>
              <a:t>Go to cell A1.</a:t>
            </a:r>
          </a:p>
          <a:p>
            <a:pPr marL="514350" lvl="0" indent="-514350">
              <a:buFont typeface="+mj-lt"/>
              <a:buAutoNum type="arabicPeriod"/>
            </a:pPr>
            <a:r>
              <a:rPr lang="en-US" sz="3200" dirty="0" smtClean="0">
                <a:latin typeface="Arabic Typesetting" pitchFamily="66" charset="-78"/>
                <a:cs typeface="Arabic Typesetting" pitchFamily="66" charset="-78"/>
              </a:rPr>
              <a:t>Press the F8 key. This anchors the cursor. </a:t>
            </a:r>
          </a:p>
          <a:p>
            <a:pPr marL="514350" lvl="0" indent="-514350">
              <a:buFont typeface="+mj-lt"/>
              <a:buAutoNum type="arabicPeriod"/>
            </a:pPr>
            <a:r>
              <a:rPr lang="en-US" sz="3200" dirty="0" smtClean="0">
                <a:latin typeface="Arabic Typesetting" pitchFamily="66" charset="-78"/>
                <a:cs typeface="Arabic Typesetting" pitchFamily="66" charset="-78"/>
              </a:rPr>
              <a:t>Notes that "Extend Selection" appears on the Status bar in the lower-left corner of the window. You are in the Extend mode. </a:t>
            </a:r>
          </a:p>
          <a:p>
            <a:pPr marL="514350" lvl="0" indent="-514350">
              <a:buFont typeface="+mj-lt"/>
              <a:buAutoNum type="arabicPeriod"/>
            </a:pPr>
            <a:r>
              <a:rPr lang="en-US" sz="3200" dirty="0" smtClean="0">
                <a:latin typeface="Arabic Typesetting" pitchFamily="66" charset="-78"/>
                <a:cs typeface="Arabic Typesetting" pitchFamily="66" charset="-78"/>
              </a:rPr>
              <a:t>Click in cell E7. Excel highlights cells A1 to E7. </a:t>
            </a:r>
          </a:p>
          <a:p>
            <a:pPr marL="514350" lvl="0" indent="-514350">
              <a:buFont typeface="+mj-lt"/>
              <a:buAutoNum type="arabicPeriod"/>
            </a:pPr>
            <a:r>
              <a:rPr lang="en-US" sz="3200" dirty="0" smtClean="0">
                <a:latin typeface="Arabic Typesetting" pitchFamily="66" charset="-78"/>
                <a:cs typeface="Arabic Typesetting" pitchFamily="66" charset="-78"/>
              </a:rPr>
              <a:t>Press Esc and click anywhere on the worksheet to clear the highlighting.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3600" b="1" dirty="0" smtClean="0">
                <a:solidFill>
                  <a:srgbClr val="0070C0"/>
                </a:solidFill>
                <a:latin typeface="Agency FB" pitchFamily="34" charset="0"/>
              </a:rPr>
              <a:t>Enter Data</a:t>
            </a:r>
          </a:p>
        </p:txBody>
      </p:sp>
      <p:sp>
        <p:nvSpPr>
          <p:cNvPr id="4" name="Rectangle 3"/>
          <p:cNvSpPr/>
          <p:nvPr/>
        </p:nvSpPr>
        <p:spPr>
          <a:xfrm>
            <a:off x="1295400" y="914400"/>
            <a:ext cx="7391400" cy="2554545"/>
          </a:xfrm>
          <a:prstGeom prst="rect">
            <a:avLst/>
          </a:prstGeom>
        </p:spPr>
        <p:txBody>
          <a:bodyPr wrap="square">
            <a:spAutoFit/>
          </a:bodyPr>
          <a:lstStyle/>
          <a:p>
            <a:r>
              <a:rPr lang="en-US" sz="3200" dirty="0" smtClean="0">
                <a:latin typeface="Arabic Typesetting" pitchFamily="66" charset="-78"/>
                <a:cs typeface="Arabic Typesetting" pitchFamily="66" charset="-78"/>
              </a:rPr>
              <a:t>In this section, you will learn how to enter data into your worksheet. First, place the cursor in the cell in which you want to start entering data. Type some data, and then press Enter. If you need to delete, press the Backspace key to delete one character at a time.</a:t>
            </a:r>
          </a:p>
        </p:txBody>
      </p:sp>
      <p:pic>
        <p:nvPicPr>
          <p:cNvPr id="24578" name="Picture 12" descr="Enter Data"/>
          <p:cNvPicPr>
            <a:picLocks noChangeAspect="1" noChangeArrowheads="1"/>
          </p:cNvPicPr>
          <p:nvPr/>
        </p:nvPicPr>
        <p:blipFill>
          <a:blip r:embed="rId2" cstate="print"/>
          <a:srcRect/>
          <a:stretch>
            <a:fillRect/>
          </a:stretch>
        </p:blipFill>
        <p:spPr bwMode="auto">
          <a:xfrm>
            <a:off x="5486400" y="3124200"/>
            <a:ext cx="2895600" cy="2514600"/>
          </a:xfrm>
          <a:prstGeom prst="rect">
            <a:avLst/>
          </a:prstGeom>
          <a:noFill/>
          <a:ln w="9525">
            <a:noFill/>
            <a:miter lim="800000"/>
            <a:headEnd/>
            <a:tailEnd/>
          </a:ln>
        </p:spPr>
      </p:pic>
      <p:sp>
        <p:nvSpPr>
          <p:cNvPr id="6" name="Rectangle 5"/>
          <p:cNvSpPr/>
          <p:nvPr/>
        </p:nvSpPr>
        <p:spPr>
          <a:xfrm>
            <a:off x="1219200" y="3657600"/>
            <a:ext cx="4572000" cy="1569660"/>
          </a:xfrm>
          <a:prstGeom prst="rect">
            <a:avLst/>
          </a:prstGeom>
        </p:spPr>
        <p:txBody>
          <a:bodyPr>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Place the cursor in cell A1. </a:t>
            </a:r>
          </a:p>
          <a:p>
            <a:pPr marL="514350" lvl="0" indent="-514350">
              <a:buFont typeface="+mj-lt"/>
              <a:buAutoNum type="arabicPeriod"/>
            </a:pPr>
            <a:r>
              <a:rPr lang="en-US" sz="3200" dirty="0" smtClean="0">
                <a:latin typeface="Arabic Typesetting" pitchFamily="66" charset="-78"/>
                <a:cs typeface="Arabic Typesetting" pitchFamily="66" charset="-78"/>
              </a:rPr>
              <a:t>Type John Jordan. Do not press Enter at this time.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solidFill>
                  <a:srgbClr val="0070C0"/>
                </a:solidFill>
                <a:latin typeface="Agency FB" pitchFamily="34" charset="0"/>
              </a:rPr>
              <a:t>Edit a Cell</a:t>
            </a:r>
            <a:br>
              <a:rPr lang="en-US" sz="3600" b="1" dirty="0" smtClean="0">
                <a:solidFill>
                  <a:srgbClr val="0070C0"/>
                </a:solidFill>
                <a:latin typeface="Agency FB" pitchFamily="34" charset="0"/>
              </a:rPr>
            </a:br>
            <a:endParaRPr lang="ar-EG" sz="3600" b="1" dirty="0" smtClean="0">
              <a:solidFill>
                <a:srgbClr val="0070C0"/>
              </a:solidFill>
              <a:latin typeface="Agency FB" pitchFamily="34" charset="0"/>
            </a:endParaRPr>
          </a:p>
        </p:txBody>
      </p:sp>
      <p:sp>
        <p:nvSpPr>
          <p:cNvPr id="4" name="Rectangle 3"/>
          <p:cNvSpPr/>
          <p:nvPr/>
        </p:nvSpPr>
        <p:spPr>
          <a:xfrm>
            <a:off x="1219200" y="914400"/>
            <a:ext cx="7162800" cy="1077218"/>
          </a:xfrm>
          <a:prstGeom prst="rect">
            <a:avLst/>
          </a:prstGeom>
        </p:spPr>
        <p:txBody>
          <a:bodyPr wrap="square">
            <a:spAutoFit/>
          </a:bodyPr>
          <a:lstStyle/>
          <a:p>
            <a:pPr marL="514350" indent="-514350"/>
            <a:r>
              <a:rPr lang="en-US" sz="3200" dirty="0" smtClean="0">
                <a:latin typeface="Arabic Typesetting" pitchFamily="66" charset="-78"/>
                <a:cs typeface="Arabic Typesetting" pitchFamily="66" charset="-78"/>
              </a:rPr>
              <a:t>     After you enter data into a cell, you can edit the data by </a:t>
            </a:r>
            <a:r>
              <a:rPr lang="en-US" sz="3200" b="1" u="sng" dirty="0" smtClean="0">
                <a:latin typeface="Arabic Typesetting" pitchFamily="66" charset="-78"/>
                <a:cs typeface="Arabic Typesetting" pitchFamily="66" charset="-78"/>
              </a:rPr>
              <a:t>pressing F2 </a:t>
            </a:r>
            <a:r>
              <a:rPr lang="en-US" sz="3200" dirty="0" smtClean="0">
                <a:latin typeface="Arabic Typesetting" pitchFamily="66" charset="-78"/>
                <a:cs typeface="Arabic Typesetting" pitchFamily="66" charset="-78"/>
              </a:rPr>
              <a:t>while you are in the cell you wish to edit.</a:t>
            </a:r>
          </a:p>
        </p:txBody>
      </p:sp>
      <p:pic>
        <p:nvPicPr>
          <p:cNvPr id="25602" name="Picture 14" descr="Edit Cell"/>
          <p:cNvPicPr>
            <a:picLocks noChangeAspect="1" noChangeArrowheads="1"/>
          </p:cNvPicPr>
          <p:nvPr/>
        </p:nvPicPr>
        <p:blipFill>
          <a:blip r:embed="rId2" cstate="print"/>
          <a:srcRect/>
          <a:stretch>
            <a:fillRect/>
          </a:stretch>
        </p:blipFill>
        <p:spPr bwMode="auto">
          <a:xfrm>
            <a:off x="3048000" y="2057400"/>
            <a:ext cx="2895600" cy="34359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sz="3600" b="1" dirty="0" smtClean="0">
                <a:solidFill>
                  <a:srgbClr val="0070C0"/>
                </a:solidFill>
                <a:latin typeface="Agency FB" pitchFamily="34" charset="0"/>
              </a:rPr>
              <a:t>Edit a Cell(Conts)</a:t>
            </a:r>
            <a:endParaRPr lang="ar-EG" sz="3600" dirty="0"/>
          </a:p>
        </p:txBody>
      </p:sp>
      <p:sp>
        <p:nvSpPr>
          <p:cNvPr id="4" name="Rectangle 3"/>
          <p:cNvSpPr/>
          <p:nvPr/>
        </p:nvSpPr>
        <p:spPr>
          <a:xfrm>
            <a:off x="1676400" y="1066800"/>
            <a:ext cx="6781800" cy="1077218"/>
          </a:xfrm>
          <a:prstGeom prst="rect">
            <a:avLst/>
          </a:prstGeom>
        </p:spPr>
        <p:txBody>
          <a:bodyPr wrap="square">
            <a:spAutoFit/>
          </a:bodyPr>
          <a:lstStyle/>
          <a:p>
            <a:r>
              <a:rPr lang="en-US" sz="3200" dirty="0" smtClean="0">
                <a:latin typeface="Arabic Typesetting" pitchFamily="66" charset="-78"/>
                <a:cs typeface="Arabic Typesetting" pitchFamily="66" charset="-78"/>
              </a:rPr>
              <a:t>You can also edit the cell by using the Formula bar. You change "Jones" to "Joker" in the following exercise.</a:t>
            </a:r>
          </a:p>
        </p:txBody>
      </p:sp>
      <p:pic>
        <p:nvPicPr>
          <p:cNvPr id="26626" name="Picture 15" descr="Formula Bar 1"/>
          <p:cNvPicPr>
            <a:picLocks noChangeAspect="1" noChangeArrowheads="1"/>
          </p:cNvPicPr>
          <p:nvPr/>
        </p:nvPicPr>
        <p:blipFill>
          <a:blip r:embed="rId2" cstate="print"/>
          <a:srcRect/>
          <a:stretch>
            <a:fillRect/>
          </a:stretch>
        </p:blipFill>
        <p:spPr bwMode="auto">
          <a:xfrm>
            <a:off x="2209800" y="2438400"/>
            <a:ext cx="5029200" cy="33578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600" b="1" dirty="0" smtClean="0">
                <a:solidFill>
                  <a:srgbClr val="0070C0"/>
                </a:solidFill>
                <a:latin typeface="Agency FB" pitchFamily="34" charset="0"/>
              </a:rPr>
              <a:t>Edit a Cell(Conts)</a:t>
            </a:r>
            <a:endParaRPr lang="ar-EG" sz="3600" dirty="0"/>
          </a:p>
        </p:txBody>
      </p:sp>
      <p:sp>
        <p:nvSpPr>
          <p:cNvPr id="4" name="Rectangle 3"/>
          <p:cNvSpPr/>
          <p:nvPr/>
        </p:nvSpPr>
        <p:spPr>
          <a:xfrm>
            <a:off x="1752600" y="990600"/>
            <a:ext cx="6324600" cy="584775"/>
          </a:xfrm>
          <a:prstGeom prst="rect">
            <a:avLst/>
          </a:prstGeom>
        </p:spPr>
        <p:txBody>
          <a:bodyPr wrap="square">
            <a:spAutoFit/>
          </a:bodyPr>
          <a:lstStyle/>
          <a:p>
            <a:r>
              <a:rPr lang="en-US" sz="3200" dirty="0" smtClean="0">
                <a:latin typeface="Arabic Typesetting" pitchFamily="66" charset="-78"/>
                <a:cs typeface="Arabic Typesetting" pitchFamily="66" charset="-78"/>
              </a:rPr>
              <a:t>You can change "Joker" to "Johnson" as follows:</a:t>
            </a:r>
          </a:p>
        </p:txBody>
      </p:sp>
      <p:sp>
        <p:nvSpPr>
          <p:cNvPr id="5" name="Rectangle 4"/>
          <p:cNvSpPr/>
          <p:nvPr/>
        </p:nvSpPr>
        <p:spPr>
          <a:xfrm>
            <a:off x="1828800" y="1600200"/>
            <a:ext cx="5101076" cy="584775"/>
          </a:xfrm>
          <a:prstGeom prst="rect">
            <a:avLst/>
          </a:prstGeom>
        </p:spPr>
        <p:txBody>
          <a:bodyPr wrap="none">
            <a:spAutoFit/>
          </a:bodyPr>
          <a:lstStyle/>
          <a:p>
            <a:r>
              <a:rPr lang="en-US" sz="3200" dirty="0" smtClean="0">
                <a:latin typeface="Arabic Typesetting" pitchFamily="66" charset="-78"/>
                <a:cs typeface="Arabic Typesetting" pitchFamily="66" charset="-78"/>
              </a:rPr>
              <a:t>Edit a Cell by </a:t>
            </a:r>
            <a:r>
              <a:rPr lang="en-US" sz="3200" b="1" i="1" u="sng" dirty="0" smtClean="0">
                <a:latin typeface="Arabic Typesetting" pitchFamily="66" charset="-78"/>
                <a:cs typeface="Arabic Typesetting" pitchFamily="66" charset="-78"/>
              </a:rPr>
              <a:t>Double-Clicking</a:t>
            </a:r>
            <a:r>
              <a:rPr lang="en-US" sz="3200" dirty="0" smtClean="0">
                <a:latin typeface="Arabic Typesetting" pitchFamily="66" charset="-78"/>
                <a:cs typeface="Arabic Typesetting" pitchFamily="66" charset="-78"/>
              </a:rPr>
              <a:t> in the Cell</a:t>
            </a:r>
            <a:endParaRPr lang="ar-EG" sz="3200" dirty="0" smtClean="0">
              <a:latin typeface="Arabic Typesetting" pitchFamily="66" charset="-78"/>
              <a:cs typeface="Arabic Typesetting" pitchFamily="66" charset="-78"/>
            </a:endParaRPr>
          </a:p>
        </p:txBody>
      </p:sp>
      <p:pic>
        <p:nvPicPr>
          <p:cNvPr id="27650" name="Picture 17" descr="Double Click to Edit"/>
          <p:cNvPicPr>
            <a:picLocks noChangeAspect="1" noChangeArrowheads="1"/>
          </p:cNvPicPr>
          <p:nvPr/>
        </p:nvPicPr>
        <p:blipFill>
          <a:blip r:embed="rId2" cstate="print"/>
          <a:srcRect/>
          <a:stretch>
            <a:fillRect/>
          </a:stretch>
        </p:blipFill>
        <p:spPr bwMode="auto">
          <a:xfrm>
            <a:off x="2971800" y="2286000"/>
            <a:ext cx="3886200" cy="34201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39762"/>
          </a:xfrm>
        </p:spPr>
        <p:txBody>
          <a:bodyPr/>
          <a:lstStyle/>
          <a:p>
            <a:r>
              <a:rPr lang="en-US" sz="3600" b="1" dirty="0" smtClean="0">
                <a:solidFill>
                  <a:srgbClr val="0070C0"/>
                </a:solidFill>
                <a:latin typeface="Agency FB" pitchFamily="34" charset="0"/>
              </a:rPr>
              <a:t>Change a Cell Entry</a:t>
            </a:r>
            <a:br>
              <a:rPr lang="en-US" sz="3600" b="1" dirty="0" smtClean="0">
                <a:solidFill>
                  <a:srgbClr val="0070C0"/>
                </a:solidFill>
                <a:latin typeface="Agency FB" pitchFamily="34" charset="0"/>
              </a:rPr>
            </a:br>
            <a:endParaRPr lang="ar-EG" sz="3600" b="1" dirty="0" smtClean="0">
              <a:solidFill>
                <a:srgbClr val="0070C0"/>
              </a:solidFill>
              <a:latin typeface="Agency FB" pitchFamily="34" charset="0"/>
            </a:endParaRPr>
          </a:p>
        </p:txBody>
      </p:sp>
      <p:sp>
        <p:nvSpPr>
          <p:cNvPr id="4" name="Rectangle 3"/>
          <p:cNvSpPr/>
          <p:nvPr/>
        </p:nvSpPr>
        <p:spPr>
          <a:xfrm>
            <a:off x="1752600" y="1524000"/>
            <a:ext cx="6172200" cy="1077218"/>
          </a:xfrm>
          <a:prstGeom prst="rect">
            <a:avLst/>
          </a:prstGeom>
        </p:spPr>
        <p:txBody>
          <a:bodyPr wrap="square">
            <a:spAutoFit/>
          </a:bodyPr>
          <a:lstStyle/>
          <a:p>
            <a:r>
              <a:rPr lang="en-US" sz="3200" dirty="0" smtClean="0">
                <a:latin typeface="Arabic Typesetting" pitchFamily="66" charset="-78"/>
                <a:cs typeface="Arabic Typesetting" pitchFamily="66" charset="-78"/>
              </a:rPr>
              <a:t>Typing in a cell replaces the old cell entry with the new information you type.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lstStyle/>
          <a:p>
            <a:r>
              <a:rPr lang="en-US" sz="3600" b="1" dirty="0" smtClean="0">
                <a:solidFill>
                  <a:srgbClr val="0070C0"/>
                </a:solidFill>
                <a:latin typeface="Agency FB" pitchFamily="34" charset="0"/>
              </a:rPr>
              <a:t>Wrap Text</a:t>
            </a:r>
            <a:r>
              <a:rPr lang="en-US" sz="3600" b="1" dirty="0" smtClean="0"/>
              <a:t/>
            </a:r>
            <a:br>
              <a:rPr lang="en-US" sz="3600" b="1" dirty="0" smtClean="0"/>
            </a:br>
            <a:endParaRPr lang="ar-EG" sz="3600" dirty="0"/>
          </a:p>
        </p:txBody>
      </p:sp>
      <p:sp>
        <p:nvSpPr>
          <p:cNvPr id="4" name="Rectangle 3"/>
          <p:cNvSpPr/>
          <p:nvPr/>
        </p:nvSpPr>
        <p:spPr>
          <a:xfrm>
            <a:off x="1752600" y="1066800"/>
            <a:ext cx="63246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When you type text that is too long to fit in the cell, the text overlaps the next cell. If you do not want it to overlap the next cell, you can wrap the text.</a:t>
            </a:r>
          </a:p>
        </p:txBody>
      </p:sp>
      <p:pic>
        <p:nvPicPr>
          <p:cNvPr id="28674" name="Picture 20" descr="Wrap Text"/>
          <p:cNvPicPr>
            <a:picLocks noChangeAspect="1" noChangeArrowheads="1"/>
          </p:cNvPicPr>
          <p:nvPr/>
        </p:nvPicPr>
        <p:blipFill>
          <a:blip r:embed="rId2" cstate="print"/>
          <a:srcRect/>
          <a:stretch>
            <a:fillRect/>
          </a:stretch>
        </p:blipFill>
        <p:spPr bwMode="auto">
          <a:xfrm>
            <a:off x="5715000" y="2819400"/>
            <a:ext cx="2286000" cy="3099864"/>
          </a:xfrm>
          <a:prstGeom prst="rect">
            <a:avLst/>
          </a:prstGeom>
          <a:noFill/>
          <a:ln w="9525">
            <a:noFill/>
            <a:miter lim="800000"/>
            <a:headEnd/>
            <a:tailEnd/>
          </a:ln>
        </p:spPr>
      </p:pic>
      <p:sp>
        <p:nvSpPr>
          <p:cNvPr id="7" name="Rectangle 6"/>
          <p:cNvSpPr/>
          <p:nvPr/>
        </p:nvSpPr>
        <p:spPr>
          <a:xfrm>
            <a:off x="1752600" y="3048000"/>
            <a:ext cx="4724400" cy="2000548"/>
          </a:xfrm>
          <a:prstGeom prst="rect">
            <a:avLst/>
          </a:prstGeom>
        </p:spPr>
        <p:txBody>
          <a:bodyPr wrap="square">
            <a:spAutoFit/>
          </a:bodyPr>
          <a:lstStyle/>
          <a:p>
            <a:pPr lvl="0" rtl="1" fontAlgn="base">
              <a:spcBef>
                <a:spcPct val="0"/>
              </a:spcBef>
              <a:spcAft>
                <a:spcPct val="0"/>
              </a:spcAft>
            </a:pPr>
            <a:endParaRPr lang="en-US" sz="2800" dirty="0" smtClean="0">
              <a:latin typeface="Arial" pitchFamily="34" charset="0"/>
              <a:cs typeface="Arial" pitchFamily="34" charset="0"/>
            </a:endParaRPr>
          </a:p>
          <a:p>
            <a:pPr lvl="0" fontAlgn="base">
              <a:spcBef>
                <a:spcPct val="0"/>
              </a:spcBef>
              <a:spcAft>
                <a:spcPct val="0"/>
              </a:spcAft>
              <a:buFontTx/>
              <a:buAutoNum type="arabicPeriod"/>
            </a:pPr>
            <a:r>
              <a:rPr lang="en-US" altLang="ko-KR" sz="3200" dirty="0" smtClean="0">
                <a:latin typeface="Arabic Typesetting" pitchFamily="66" charset="-78"/>
                <a:cs typeface="Arabic Typesetting" pitchFamily="66" charset="-78"/>
              </a:rPr>
              <a:t>Move to cell A2. </a:t>
            </a:r>
          </a:p>
          <a:p>
            <a:pPr lvl="0" eaLnBrk="0" fontAlgn="base" hangingPunct="0">
              <a:spcBef>
                <a:spcPct val="0"/>
              </a:spcBef>
              <a:spcAft>
                <a:spcPct val="0"/>
              </a:spcAft>
              <a:buFontTx/>
              <a:buAutoNum type="arabicPeriod"/>
            </a:pPr>
            <a:r>
              <a:rPr lang="en-US" altLang="ko-KR" sz="3200" dirty="0" smtClean="0">
                <a:latin typeface="Arabic Typesetting" pitchFamily="66" charset="-78"/>
                <a:ea typeface="Times New Roman" pitchFamily="18" charset="0"/>
                <a:cs typeface="Arabic Typesetting" pitchFamily="66" charset="-78"/>
              </a:rPr>
              <a:t>Type </a:t>
            </a:r>
            <a:r>
              <a:rPr lang="en-US" altLang="ko-KR" sz="3200" b="1" dirty="0" smtClean="0">
                <a:latin typeface="Arabic Typesetting" pitchFamily="66" charset="-78"/>
                <a:ea typeface="Times New Roman" pitchFamily="18" charset="0"/>
                <a:cs typeface="Arabic Typesetting" pitchFamily="66" charset="-78"/>
              </a:rPr>
              <a:t>Text too long to fit</a:t>
            </a:r>
            <a:r>
              <a:rPr lang="en-US" altLang="ko-KR" sz="3200" dirty="0" smtClean="0">
                <a:latin typeface="Arabic Typesetting" pitchFamily="66" charset="-78"/>
                <a:ea typeface="Times New Roman" pitchFamily="18" charset="0"/>
                <a:cs typeface="Arabic Typesetting" pitchFamily="66" charset="-78"/>
              </a:rPr>
              <a:t>. </a:t>
            </a:r>
          </a:p>
          <a:p>
            <a:pPr indent="-342900" fontAlgn="base">
              <a:spcBef>
                <a:spcPct val="0"/>
              </a:spcBef>
              <a:spcAft>
                <a:spcPct val="0"/>
              </a:spcAft>
              <a:buFontTx/>
              <a:buAutoNum type="arabicPeriod"/>
            </a:pPr>
            <a:r>
              <a:rPr lang="en-US" altLang="ko-KR" sz="3200" dirty="0" smtClean="0">
                <a:latin typeface="Arabic Typesetting" pitchFamily="66" charset="-78"/>
                <a:cs typeface="Arabic Typesetting" pitchFamily="66" charset="-78"/>
              </a:rPr>
              <a:t>Press Enter.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solidFill>
                  <a:srgbClr val="0070C0"/>
                </a:solidFill>
                <a:latin typeface="Agency FB" pitchFamily="34" charset="0"/>
              </a:rPr>
              <a:t>Wrap Text(Conts)</a:t>
            </a:r>
            <a:endParaRPr lang="ar-EG" sz="3600" b="1" dirty="0" smtClean="0">
              <a:solidFill>
                <a:srgbClr val="0070C0"/>
              </a:solidFill>
              <a:latin typeface="Agency FB" pitchFamily="34" charset="0"/>
            </a:endParaRPr>
          </a:p>
        </p:txBody>
      </p:sp>
      <p:pic>
        <p:nvPicPr>
          <p:cNvPr id="30722" name="Picture 21" descr="Wrap Text"/>
          <p:cNvPicPr>
            <a:picLocks noChangeAspect="1" noChangeArrowheads="1"/>
          </p:cNvPicPr>
          <p:nvPr/>
        </p:nvPicPr>
        <p:blipFill>
          <a:blip r:embed="rId2" cstate="print"/>
          <a:srcRect/>
          <a:stretch>
            <a:fillRect/>
          </a:stretch>
        </p:blipFill>
        <p:spPr bwMode="auto">
          <a:xfrm>
            <a:off x="1981200" y="1143000"/>
            <a:ext cx="3350996" cy="2667000"/>
          </a:xfrm>
          <a:prstGeom prst="rect">
            <a:avLst/>
          </a:prstGeom>
          <a:noFill/>
          <a:ln w="9525">
            <a:noFill/>
            <a:miter lim="800000"/>
            <a:headEnd/>
            <a:tailEnd/>
          </a:ln>
        </p:spPr>
      </p:pic>
      <p:sp>
        <p:nvSpPr>
          <p:cNvPr id="5" name="Rectangle 4"/>
          <p:cNvSpPr/>
          <p:nvPr/>
        </p:nvSpPr>
        <p:spPr>
          <a:xfrm>
            <a:off x="2133600" y="3962400"/>
            <a:ext cx="6629400" cy="2062103"/>
          </a:xfrm>
          <a:prstGeom prst="rect">
            <a:avLst/>
          </a:prstGeom>
        </p:spPr>
        <p:txBody>
          <a:bodyPr wrap="square">
            <a:spAutoFit/>
          </a:bodyPr>
          <a:lstStyle/>
          <a:p>
            <a:pPr marL="514350" lvl="0" indent="-514350">
              <a:buFont typeface="+mj-lt"/>
              <a:buAutoNum type="arabicPeriod" startAt="4"/>
            </a:pPr>
            <a:r>
              <a:rPr lang="en-US" sz="3200" dirty="0" smtClean="0">
                <a:latin typeface="Arabic Typesetting" pitchFamily="66" charset="-78"/>
                <a:cs typeface="Arabic Typesetting" pitchFamily="66" charset="-78"/>
              </a:rPr>
              <a:t>Return to cell A2. </a:t>
            </a:r>
          </a:p>
          <a:p>
            <a:pPr marL="514350" lvl="0" indent="-514350">
              <a:buFont typeface="+mj-lt"/>
              <a:buAutoNum type="arabicPeriod" startAt="4"/>
            </a:pPr>
            <a:r>
              <a:rPr lang="en-US" sz="3200" dirty="0" smtClean="0">
                <a:latin typeface="Arabic Typesetting" pitchFamily="66" charset="-78"/>
                <a:cs typeface="Arabic Typesetting" pitchFamily="66" charset="-78"/>
              </a:rPr>
              <a:t>Choose the </a:t>
            </a:r>
            <a:r>
              <a:rPr lang="en-US" sz="3200" b="1" u="sng" dirty="0" smtClean="0">
                <a:latin typeface="Arabic Typesetting" pitchFamily="66" charset="-78"/>
                <a:cs typeface="Arabic Typesetting" pitchFamily="66" charset="-78"/>
              </a:rPr>
              <a:t>Home tab.</a:t>
            </a:r>
            <a:endParaRPr lang="en-US" sz="3200" dirty="0" smtClean="0">
              <a:latin typeface="Arabic Typesetting" pitchFamily="66" charset="-78"/>
              <a:cs typeface="Arabic Typesetting" pitchFamily="66" charset="-78"/>
            </a:endParaRPr>
          </a:p>
          <a:p>
            <a:pPr marL="514350" lvl="0" indent="-514350">
              <a:buFont typeface="+mj-lt"/>
              <a:buAutoNum type="arabicPeriod" startAt="4"/>
            </a:pPr>
            <a:r>
              <a:rPr lang="en-US" sz="3200" dirty="0" smtClean="0">
                <a:latin typeface="Arabic Typesetting" pitchFamily="66" charset="-78"/>
                <a:cs typeface="Arabic Typesetting" pitchFamily="66" charset="-78"/>
              </a:rPr>
              <a:t>Click the Wrap Text button            Excel wraps the text in the cell.  </a:t>
            </a:r>
          </a:p>
        </p:txBody>
      </p:sp>
      <p:pic>
        <p:nvPicPr>
          <p:cNvPr id="30723" name="Picture 3"/>
          <p:cNvPicPr>
            <a:picLocks noChangeAspect="1" noChangeArrowheads="1"/>
          </p:cNvPicPr>
          <p:nvPr/>
        </p:nvPicPr>
        <p:blipFill>
          <a:blip r:embed="rId3" cstate="print"/>
          <a:srcRect/>
          <a:stretch>
            <a:fillRect/>
          </a:stretch>
        </p:blipFill>
        <p:spPr bwMode="auto">
          <a:xfrm>
            <a:off x="6019800" y="5029200"/>
            <a:ext cx="781050" cy="285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70C0"/>
                </a:solidFill>
                <a:latin typeface="Agency FB" pitchFamily="34" charset="0"/>
              </a:rPr>
              <a:t>Delete a Cell Entry</a:t>
            </a:r>
            <a:r>
              <a:rPr lang="en-US" b="1" dirty="0" smtClean="0"/>
              <a:t/>
            </a:r>
            <a:br>
              <a:rPr lang="en-US" b="1" dirty="0" smtClean="0"/>
            </a:br>
            <a:endParaRPr lang="ar-EG" dirty="0"/>
          </a:p>
        </p:txBody>
      </p:sp>
      <p:sp>
        <p:nvSpPr>
          <p:cNvPr id="4" name="Rectangle 3"/>
          <p:cNvSpPr/>
          <p:nvPr/>
        </p:nvSpPr>
        <p:spPr>
          <a:xfrm>
            <a:off x="1752600" y="914400"/>
            <a:ext cx="66294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To delete an entry in a cell or a group of cells, you place the cursor in the cell or select the group of cells and press Delete.</a:t>
            </a:r>
          </a:p>
        </p:txBody>
      </p:sp>
      <p:sp>
        <p:nvSpPr>
          <p:cNvPr id="5" name="Rectangle 4"/>
          <p:cNvSpPr/>
          <p:nvPr/>
        </p:nvSpPr>
        <p:spPr>
          <a:xfrm>
            <a:off x="2286000" y="2895600"/>
            <a:ext cx="4572000" cy="1077218"/>
          </a:xfrm>
          <a:prstGeom prst="rect">
            <a:avLst/>
          </a:prstGeom>
        </p:spPr>
        <p:txBody>
          <a:bodyPr>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Select cells A1 to A2. </a:t>
            </a:r>
          </a:p>
          <a:p>
            <a:pPr marL="514350" lvl="0" indent="-514350">
              <a:buFont typeface="+mj-lt"/>
              <a:buAutoNum type="arabicPeriod"/>
            </a:pPr>
            <a:r>
              <a:rPr lang="en-US" sz="3200" dirty="0" smtClean="0">
                <a:latin typeface="Arabic Typesetting" pitchFamily="66" charset="-78"/>
                <a:cs typeface="Arabic Typesetting" pitchFamily="66" charset="-78"/>
              </a:rPr>
              <a:t>Press the Delete key.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514600"/>
            <a:ext cx="7543800" cy="1143000"/>
          </a:xfrm>
        </p:spPr>
        <p:txBody>
          <a:bodyPr/>
          <a:lstStyle/>
          <a:p>
            <a:r>
              <a:rPr lang="en-US" b="1" dirty="0" smtClean="0">
                <a:solidFill>
                  <a:srgbClr val="0070C0"/>
                </a:solidFill>
                <a:latin typeface="Agency FB" pitchFamily="34" charset="0"/>
              </a:rPr>
              <a:t>Entering Excel Formulas</a:t>
            </a:r>
            <a:endParaRPr lang="ar-EG" b="1" dirty="0">
              <a:solidFill>
                <a:srgbClr val="0070C0"/>
              </a:solidFill>
              <a:latin typeface="Agency FB"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solidFill>
                  <a:srgbClr val="0070C0"/>
                </a:solidFill>
                <a:latin typeface="Agency FB" pitchFamily="34" charset="0"/>
              </a:rPr>
              <a:t>Getting Started</a:t>
            </a:r>
            <a:endParaRPr lang="ar-EG" sz="3600" dirty="0"/>
          </a:p>
        </p:txBody>
      </p:sp>
      <p:sp>
        <p:nvSpPr>
          <p:cNvPr id="4" name="Rectangle 2"/>
          <p:cNvSpPr>
            <a:spLocks noChangeArrowheads="1"/>
          </p:cNvSpPr>
          <p:nvPr/>
        </p:nvSpPr>
        <p:spPr bwMode="auto">
          <a:xfrm>
            <a:off x="1752600" y="990600"/>
            <a:ext cx="6553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tabLst>
                <a:tab pos="914400" algn="l"/>
              </a:tabLst>
            </a:pPr>
            <a:r>
              <a:rPr lang="en-US" sz="3200" dirty="0" smtClean="0">
                <a:latin typeface="Arabic Typesetting" pitchFamily="66" charset="-78"/>
                <a:ea typeface="Times New Roman" pitchFamily="18" charset="0"/>
                <a:cs typeface="Arabic Typesetting" pitchFamily="66" charset="-78"/>
              </a:rPr>
              <a:t> There are </a:t>
            </a:r>
            <a:r>
              <a:rPr lang="en-US" sz="3200" u="sng" dirty="0" smtClean="0">
                <a:latin typeface="Arabic Typesetting" pitchFamily="66" charset="-78"/>
                <a:ea typeface="Times New Roman" pitchFamily="18" charset="0"/>
                <a:cs typeface="Arabic Typesetting" pitchFamily="66" charset="-78"/>
              </a:rPr>
              <a:t>three features </a:t>
            </a:r>
            <a:r>
              <a:rPr lang="en-US" sz="3200" dirty="0" smtClean="0">
                <a:latin typeface="Arabic Typesetting" pitchFamily="66" charset="-78"/>
                <a:ea typeface="Times New Roman" pitchFamily="18" charset="0"/>
                <a:cs typeface="Arabic Typesetting" pitchFamily="66" charset="-78"/>
              </a:rPr>
              <a:t>that you should remember as you work within PowerPoint 2007:  </a:t>
            </a:r>
            <a:r>
              <a:rPr lang="en-US" sz="3200" b="1" dirty="0" smtClean="0">
                <a:latin typeface="Arabic Typesetting" pitchFamily="66" charset="-78"/>
                <a:ea typeface="Times New Roman" pitchFamily="18" charset="0"/>
                <a:cs typeface="Arabic Typesetting" pitchFamily="66" charset="-78"/>
              </a:rPr>
              <a:t>the Microsoft Office Button, the Quick Access Toolbar, </a:t>
            </a:r>
            <a:r>
              <a:rPr lang="en-US" sz="3200" dirty="0" smtClean="0">
                <a:latin typeface="Arabic Typesetting" pitchFamily="66" charset="-78"/>
                <a:ea typeface="Times New Roman" pitchFamily="18" charset="0"/>
                <a:cs typeface="Arabic Typesetting" pitchFamily="66" charset="-78"/>
              </a:rPr>
              <a:t>and </a:t>
            </a:r>
            <a:r>
              <a:rPr lang="en-US" sz="3200" b="1" dirty="0" smtClean="0">
                <a:latin typeface="Arabic Typesetting" pitchFamily="66" charset="-78"/>
                <a:ea typeface="Times New Roman" pitchFamily="18" charset="0"/>
                <a:cs typeface="Arabic Typesetting" pitchFamily="66" charset="-78"/>
              </a:rPr>
              <a:t>the Ribbon, that</a:t>
            </a:r>
            <a:r>
              <a:rPr lang="en-US" sz="3200" dirty="0" smtClean="0">
                <a:latin typeface="Arabic Typesetting" pitchFamily="66" charset="-78"/>
                <a:ea typeface="Times New Roman" pitchFamily="18" charset="0"/>
                <a:cs typeface="Arabic Typesetting" pitchFamily="66" charset="-78"/>
              </a:rPr>
              <a:t> are expended before in word 2007.</a:t>
            </a:r>
            <a:endParaRPr lang="en-US" sz="3200" b="1" dirty="0" smtClean="0">
              <a:latin typeface="Arabic Typesetting" pitchFamily="66" charset="-78"/>
              <a:ea typeface="Times New Roman" pitchFamily="18" charset="0"/>
              <a:cs typeface="Arabic Typesetting" pitchFamily="66" charset="-78"/>
            </a:endParaRPr>
          </a:p>
          <a:p>
            <a:pPr eaLnBrk="0" fontAlgn="base" hangingPunct="0">
              <a:spcBef>
                <a:spcPct val="0"/>
              </a:spcBef>
              <a:spcAft>
                <a:spcPct val="0"/>
              </a:spcAft>
              <a:buFont typeface="Arial" pitchFamily="34" charset="0"/>
              <a:buChar char="•"/>
              <a:tabLst>
                <a:tab pos="914400" algn="l"/>
              </a:tabLst>
            </a:pPr>
            <a:endParaRPr lang="en-US" sz="3200" b="1" dirty="0" smtClean="0">
              <a:latin typeface="Arabic Typesetting" pitchFamily="66" charset="-78"/>
              <a:ea typeface="Times New Roman" pitchFamily="18" charset="0"/>
              <a:cs typeface="Arabic Typesetting" pitchFamily="66" charset="-78"/>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endParaRPr lang="en-US" sz="3200" dirty="0" smtClean="0">
              <a:latin typeface="Arabic Typesetting" pitchFamily="66" charset="-78"/>
              <a:ea typeface="Times New Roman" pitchFamily="18" charset="0"/>
              <a:cs typeface="Arabic Typesetting" pitchFamily="66" charset="-78"/>
            </a:endParaRPr>
          </a:p>
        </p:txBody>
      </p:sp>
      <p:grpSp>
        <p:nvGrpSpPr>
          <p:cNvPr id="7" name="Group 6"/>
          <p:cNvGrpSpPr/>
          <p:nvPr/>
        </p:nvGrpSpPr>
        <p:grpSpPr>
          <a:xfrm>
            <a:off x="1828800" y="2971800"/>
            <a:ext cx="6858000" cy="3352799"/>
            <a:chOff x="1828800" y="3200400"/>
            <a:chExt cx="6858000" cy="3124199"/>
          </a:xfrm>
        </p:grpSpPr>
        <p:pic>
          <p:nvPicPr>
            <p:cNvPr id="5" name="Picture 4" descr="word-2007-ribbon-interface.jpg"/>
            <p:cNvPicPr>
              <a:picLocks noChangeAspect="1"/>
            </p:cNvPicPr>
            <p:nvPr/>
          </p:nvPicPr>
          <p:blipFill>
            <a:blip r:embed="rId3" cstate="print"/>
            <a:stretch>
              <a:fillRect/>
            </a:stretch>
          </p:blipFill>
          <p:spPr>
            <a:xfrm>
              <a:off x="1828800" y="3200400"/>
              <a:ext cx="6858000" cy="3124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bwMode="auto">
            <a:xfrm>
              <a:off x="5334000" y="5943600"/>
              <a:ext cx="7620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400" b="1" i="0" u="none" strike="noStrike" cap="none" normalizeH="0" baseline="0" smtClean="0">
                <a:ln>
                  <a:noFill/>
                </a:ln>
                <a:solidFill>
                  <a:schemeClr val="tx1"/>
                </a:solidFill>
                <a:effectLst/>
                <a:latin typeface="Arial" charset="0"/>
                <a:cs typeface="Arial" charset="0"/>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solidFill>
                  <a:srgbClr val="0070C0"/>
                </a:solidFill>
                <a:latin typeface="Agency FB" pitchFamily="34" charset="0"/>
              </a:rPr>
              <a:t>Perform Mathematical Calculations</a:t>
            </a:r>
            <a:br>
              <a:rPr lang="en-US" sz="3600" b="1" dirty="0" smtClean="0">
                <a:solidFill>
                  <a:srgbClr val="0070C0"/>
                </a:solidFill>
                <a:latin typeface="Agency FB" pitchFamily="34" charset="0"/>
              </a:rPr>
            </a:br>
            <a:endParaRPr lang="ar-EG" sz="3600" dirty="0">
              <a:solidFill>
                <a:srgbClr val="0070C0"/>
              </a:solidFill>
              <a:latin typeface="Agency FB" pitchFamily="34" charset="0"/>
            </a:endParaRPr>
          </a:p>
        </p:txBody>
      </p:sp>
      <p:sp>
        <p:nvSpPr>
          <p:cNvPr id="4" name="Rectangle 3"/>
          <p:cNvSpPr/>
          <p:nvPr/>
        </p:nvSpPr>
        <p:spPr>
          <a:xfrm>
            <a:off x="1219200" y="838200"/>
            <a:ext cx="7543800" cy="3539430"/>
          </a:xfrm>
          <a:prstGeom prst="rect">
            <a:avLst/>
          </a:prstGeom>
        </p:spPr>
        <p:txBody>
          <a:bodyPr wrap="square">
            <a:spAutoFit/>
          </a:bodyPr>
          <a:lstStyle/>
          <a:p>
            <a:r>
              <a:rPr lang="en-US" sz="3200" dirty="0" smtClean="0">
                <a:latin typeface="Arabic Typesetting" pitchFamily="66" charset="-78"/>
                <a:cs typeface="Arabic Typesetting" pitchFamily="66" charset="-78"/>
              </a:rPr>
              <a:t>In Microsoft Excel, you can enter numbers and mathematical formulas into cells. Whether you enter a number or a formula, you can reference the cell when you perform mathematical calculations such as addition, subtraction, multiplication, or division. When entering a mathematical formula, precede the formula with an equal sign. Use the following to indicate the type of calculation you wish to perform:</a:t>
            </a:r>
          </a:p>
        </p:txBody>
      </p:sp>
      <p:sp>
        <p:nvSpPr>
          <p:cNvPr id="5" name="Rectangle 4"/>
          <p:cNvSpPr/>
          <p:nvPr/>
        </p:nvSpPr>
        <p:spPr>
          <a:xfrm>
            <a:off x="2286000" y="4419600"/>
            <a:ext cx="1426994" cy="584775"/>
          </a:xfrm>
          <a:prstGeom prst="rect">
            <a:avLst/>
          </a:prstGeom>
        </p:spPr>
        <p:txBody>
          <a:bodyPr wrap="none">
            <a:spAutoFit/>
          </a:bodyPr>
          <a:lstStyle/>
          <a:p>
            <a:r>
              <a:rPr lang="en-US" sz="3200" dirty="0" smtClean="0">
                <a:latin typeface="Arabic Typesetting" pitchFamily="66" charset="-78"/>
                <a:cs typeface="Arabic Typesetting" pitchFamily="66" charset="-78"/>
              </a:rPr>
              <a:t>+ Addition</a:t>
            </a:r>
          </a:p>
        </p:txBody>
      </p:sp>
      <p:sp>
        <p:nvSpPr>
          <p:cNvPr id="6" name="Rectangle 5"/>
          <p:cNvSpPr/>
          <p:nvPr/>
        </p:nvSpPr>
        <p:spPr>
          <a:xfrm>
            <a:off x="4114800" y="4419600"/>
            <a:ext cx="1681871" cy="584775"/>
          </a:xfrm>
          <a:prstGeom prst="rect">
            <a:avLst/>
          </a:prstGeom>
        </p:spPr>
        <p:txBody>
          <a:bodyPr wrap="none">
            <a:spAutoFit/>
          </a:bodyPr>
          <a:lstStyle/>
          <a:p>
            <a:r>
              <a:rPr lang="en-US" sz="3200" dirty="0" smtClean="0">
                <a:latin typeface="Arabic Typesetting" pitchFamily="66" charset="-78"/>
                <a:cs typeface="Arabic Typesetting" pitchFamily="66" charset="-78"/>
              </a:rPr>
              <a:t>- Subtraction</a:t>
            </a:r>
          </a:p>
        </p:txBody>
      </p:sp>
      <p:sp>
        <p:nvSpPr>
          <p:cNvPr id="7" name="Rectangle 6"/>
          <p:cNvSpPr/>
          <p:nvPr/>
        </p:nvSpPr>
        <p:spPr>
          <a:xfrm>
            <a:off x="6248400" y="4419600"/>
            <a:ext cx="1994457" cy="584775"/>
          </a:xfrm>
          <a:prstGeom prst="rect">
            <a:avLst/>
          </a:prstGeom>
        </p:spPr>
        <p:txBody>
          <a:bodyPr wrap="none">
            <a:spAutoFit/>
          </a:bodyPr>
          <a:lstStyle/>
          <a:p>
            <a:r>
              <a:rPr lang="en-US" dirty="0" smtClean="0"/>
              <a:t>* </a:t>
            </a:r>
            <a:r>
              <a:rPr lang="en-US" sz="3200" dirty="0" smtClean="0">
                <a:latin typeface="Arabic Typesetting" pitchFamily="66" charset="-78"/>
                <a:cs typeface="Arabic Typesetting" pitchFamily="66" charset="-78"/>
              </a:rPr>
              <a:t>Multiplication</a:t>
            </a:r>
          </a:p>
        </p:txBody>
      </p:sp>
      <p:sp>
        <p:nvSpPr>
          <p:cNvPr id="8" name="Rectangle 7"/>
          <p:cNvSpPr/>
          <p:nvPr/>
        </p:nvSpPr>
        <p:spPr>
          <a:xfrm>
            <a:off x="2286000" y="5257800"/>
            <a:ext cx="1301959" cy="584775"/>
          </a:xfrm>
          <a:prstGeom prst="rect">
            <a:avLst/>
          </a:prstGeom>
        </p:spPr>
        <p:txBody>
          <a:bodyPr wrap="none">
            <a:spAutoFit/>
          </a:bodyPr>
          <a:lstStyle/>
          <a:p>
            <a:r>
              <a:rPr lang="en-US" dirty="0" smtClean="0"/>
              <a:t>/ </a:t>
            </a:r>
            <a:r>
              <a:rPr lang="en-US" sz="3200" dirty="0" smtClean="0">
                <a:latin typeface="Arabic Typesetting" pitchFamily="66" charset="-78"/>
                <a:cs typeface="Arabic Typesetting" pitchFamily="66" charset="-78"/>
              </a:rPr>
              <a:t>Division</a:t>
            </a:r>
          </a:p>
        </p:txBody>
      </p:sp>
      <p:sp>
        <p:nvSpPr>
          <p:cNvPr id="9" name="Rectangle 8"/>
          <p:cNvSpPr/>
          <p:nvPr/>
        </p:nvSpPr>
        <p:spPr>
          <a:xfrm>
            <a:off x="4114800" y="5257800"/>
            <a:ext cx="1736373" cy="584775"/>
          </a:xfrm>
          <a:prstGeom prst="rect">
            <a:avLst/>
          </a:prstGeom>
        </p:spPr>
        <p:txBody>
          <a:bodyPr wrap="none">
            <a:spAutoFit/>
          </a:bodyPr>
          <a:lstStyle/>
          <a:p>
            <a:r>
              <a:rPr lang="en-US" dirty="0" smtClean="0"/>
              <a:t>^ </a:t>
            </a:r>
            <a:r>
              <a:rPr lang="en-US" sz="3200" dirty="0" smtClean="0">
                <a:latin typeface="Arabic Typesetting" pitchFamily="66" charset="-78"/>
                <a:cs typeface="Arabic Typesetting" pitchFamily="66" charset="-78"/>
              </a:rPr>
              <a:t>Exponential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lstStyle/>
          <a:p>
            <a:r>
              <a:rPr lang="en-US" sz="3600" b="1" dirty="0" smtClean="0">
                <a:solidFill>
                  <a:srgbClr val="0070C0"/>
                </a:solidFill>
                <a:latin typeface="Agency FB" pitchFamily="34" charset="0"/>
              </a:rPr>
              <a:t>Addition</a:t>
            </a:r>
            <a:r>
              <a:rPr lang="en-US" b="1" i="1" dirty="0" smtClean="0"/>
              <a:t/>
            </a:r>
            <a:br>
              <a:rPr lang="en-US" b="1" i="1" dirty="0" smtClean="0"/>
            </a:br>
            <a:endParaRPr lang="ar-EG" dirty="0"/>
          </a:p>
        </p:txBody>
      </p:sp>
      <p:pic>
        <p:nvPicPr>
          <p:cNvPr id="31746" name="Picture 45" descr="Addition Example"/>
          <p:cNvPicPr>
            <a:picLocks noChangeAspect="1" noChangeArrowheads="1"/>
          </p:cNvPicPr>
          <p:nvPr/>
        </p:nvPicPr>
        <p:blipFill>
          <a:blip r:embed="rId2" cstate="print"/>
          <a:srcRect/>
          <a:stretch>
            <a:fillRect/>
          </a:stretch>
        </p:blipFill>
        <p:spPr bwMode="auto">
          <a:xfrm>
            <a:off x="2743200" y="914400"/>
            <a:ext cx="3373438" cy="2846388"/>
          </a:xfrm>
          <a:prstGeom prst="rect">
            <a:avLst/>
          </a:prstGeom>
          <a:noFill/>
          <a:ln w="9525">
            <a:noFill/>
            <a:miter lim="800000"/>
            <a:headEnd/>
            <a:tailEnd/>
          </a:ln>
        </p:spPr>
      </p:pic>
      <p:sp>
        <p:nvSpPr>
          <p:cNvPr id="5" name="Rectangle 4"/>
          <p:cNvSpPr/>
          <p:nvPr/>
        </p:nvSpPr>
        <p:spPr>
          <a:xfrm>
            <a:off x="2209800" y="4191000"/>
            <a:ext cx="5437707" cy="2554545"/>
          </a:xfrm>
          <a:prstGeom prst="rect">
            <a:avLst/>
          </a:prstGeom>
        </p:spPr>
        <p:txBody>
          <a:bodyPr wrap="none">
            <a:spAutoFit/>
          </a:bodyPr>
          <a:lstStyle/>
          <a:p>
            <a:pPr marL="514350" indent="-514350">
              <a:buFont typeface="+mj-lt"/>
              <a:buAutoNum type="arabicPeriod"/>
            </a:pPr>
            <a:r>
              <a:rPr lang="en-US" sz="3200" dirty="0" smtClean="0">
                <a:latin typeface="Arabic Typesetting" pitchFamily="66" charset="-78"/>
                <a:cs typeface="Arabic Typesetting" pitchFamily="66" charset="-78"/>
              </a:rPr>
              <a:t>Type </a:t>
            </a:r>
            <a:r>
              <a:rPr lang="en-US" sz="3200" b="1" dirty="0" smtClean="0">
                <a:latin typeface="Arabic Typesetting" pitchFamily="66" charset="-78"/>
                <a:cs typeface="Arabic Typesetting" pitchFamily="66" charset="-78"/>
              </a:rPr>
              <a:t>Add</a:t>
            </a:r>
            <a:r>
              <a:rPr lang="en-US" sz="3200" dirty="0" smtClean="0">
                <a:latin typeface="Arabic Typesetting" pitchFamily="66" charset="-78"/>
                <a:cs typeface="Arabic Typesetting" pitchFamily="66" charset="-78"/>
              </a:rPr>
              <a:t> in cell A1.</a:t>
            </a:r>
          </a:p>
          <a:p>
            <a:pPr marL="514350" lvl="0" indent="-514350">
              <a:buFont typeface="+mj-lt"/>
              <a:buAutoNum type="arabicPeriod"/>
            </a:pPr>
            <a:r>
              <a:rPr lang="en-US" sz="3200" dirty="0" smtClean="0">
                <a:latin typeface="Arabic Typesetting" pitchFamily="66" charset="-78"/>
                <a:cs typeface="Arabic Typesetting" pitchFamily="66" charset="-78"/>
              </a:rPr>
              <a:t>Press Enter. Excel moves down one cell. </a:t>
            </a:r>
          </a:p>
          <a:p>
            <a:pPr marL="514350" indent="-514350">
              <a:buFont typeface="+mj-lt"/>
              <a:buAutoNum type="arabicPeriod"/>
            </a:pPr>
            <a:r>
              <a:rPr lang="en-US" sz="3200" dirty="0" smtClean="0">
                <a:latin typeface="Arabic Typesetting" pitchFamily="66" charset="-78"/>
                <a:cs typeface="Arabic Typesetting" pitchFamily="66" charset="-78"/>
              </a:rPr>
              <a:t>Type 1 in cell A2. </a:t>
            </a:r>
          </a:p>
          <a:p>
            <a:pPr marL="514350" lvl="0" indent="-514350">
              <a:buFont typeface="+mj-lt"/>
              <a:buAutoNum type="arabicPeriod"/>
            </a:pPr>
            <a:r>
              <a:rPr lang="en-US" sz="3200" dirty="0" smtClean="0">
                <a:latin typeface="Arabic Typesetting" pitchFamily="66" charset="-78"/>
                <a:cs typeface="Arabic Typesetting" pitchFamily="66" charset="-78"/>
              </a:rPr>
              <a:t>Press Enter. Excel moves down one cell.</a:t>
            </a:r>
          </a:p>
          <a:p>
            <a:pPr marL="514350" indent="-514350">
              <a:buFont typeface="+mj-lt"/>
              <a:buAutoNum type="arabicPeriod"/>
            </a:pPr>
            <a:endParaRPr lang="ar-EG" sz="3200" dirty="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600" b="1" dirty="0" smtClean="0">
                <a:solidFill>
                  <a:srgbClr val="0070C0"/>
                </a:solidFill>
                <a:latin typeface="Agency FB" pitchFamily="34" charset="0"/>
              </a:rPr>
              <a:t>Addition(Conts)</a:t>
            </a:r>
            <a:endParaRPr lang="ar-EG" sz="3600" dirty="0"/>
          </a:p>
        </p:txBody>
      </p:sp>
      <p:sp>
        <p:nvSpPr>
          <p:cNvPr id="5" name="Rectangle 4"/>
          <p:cNvSpPr/>
          <p:nvPr/>
        </p:nvSpPr>
        <p:spPr>
          <a:xfrm>
            <a:off x="1828800" y="990600"/>
            <a:ext cx="6934200" cy="3539430"/>
          </a:xfrm>
          <a:prstGeom prst="rect">
            <a:avLst/>
          </a:prstGeom>
        </p:spPr>
        <p:txBody>
          <a:bodyPr wrap="square">
            <a:spAutoFit/>
          </a:bodyPr>
          <a:lstStyle/>
          <a:p>
            <a:pPr marL="514350" lvl="0" indent="-514350">
              <a:buFont typeface="+mj-lt"/>
              <a:buAutoNum type="arabicPeriod" startAt="5"/>
            </a:pPr>
            <a:r>
              <a:rPr lang="en-US" sz="3200" dirty="0" smtClean="0">
                <a:latin typeface="Arabic Typesetting" pitchFamily="66" charset="-78"/>
                <a:cs typeface="Arabic Typesetting" pitchFamily="66" charset="-78"/>
              </a:rPr>
              <a:t>Type </a:t>
            </a:r>
            <a:r>
              <a:rPr lang="en-US" sz="3200" b="1" dirty="0" smtClean="0">
                <a:latin typeface="Arabic Typesetting" pitchFamily="66" charset="-78"/>
                <a:cs typeface="Arabic Typesetting" pitchFamily="66" charset="-78"/>
              </a:rPr>
              <a:t>1</a:t>
            </a:r>
            <a:r>
              <a:rPr lang="en-US" sz="3200" dirty="0" smtClean="0">
                <a:latin typeface="Arabic Typesetting" pitchFamily="66" charset="-78"/>
                <a:cs typeface="Arabic Typesetting" pitchFamily="66" charset="-78"/>
              </a:rPr>
              <a:t> in cell A3.</a:t>
            </a:r>
          </a:p>
          <a:p>
            <a:pPr marL="514350" indent="-514350">
              <a:buFont typeface="+mj-lt"/>
              <a:buAutoNum type="arabicPeriod" startAt="5"/>
            </a:pPr>
            <a:r>
              <a:rPr lang="en-US" sz="3200" dirty="0" smtClean="0">
                <a:latin typeface="Arabic Typesetting" pitchFamily="66" charset="-78"/>
                <a:cs typeface="Arabic Typesetting" pitchFamily="66" charset="-78"/>
              </a:rPr>
              <a:t>Press Enter. Excel moves down one cell. </a:t>
            </a:r>
          </a:p>
          <a:p>
            <a:pPr marL="514350" lvl="0" indent="-514350">
              <a:buFont typeface="+mj-lt"/>
              <a:buAutoNum type="arabicPeriod" startAt="5"/>
            </a:pPr>
            <a:r>
              <a:rPr lang="en-US" sz="3200" dirty="0" smtClean="0">
                <a:latin typeface="Arabic Typesetting" pitchFamily="66" charset="-78"/>
                <a:cs typeface="Arabic Typesetting" pitchFamily="66" charset="-78"/>
              </a:rPr>
              <a:t>Type =A2+A3 in cell A4 .</a:t>
            </a:r>
          </a:p>
          <a:p>
            <a:pPr marL="514350" indent="-514350">
              <a:buFont typeface="+mj-lt"/>
              <a:buAutoNum type="arabicPeriod" startAt="5"/>
            </a:pPr>
            <a:r>
              <a:rPr lang="en-US" sz="3200" dirty="0" smtClean="0">
                <a:latin typeface="Arabic Typesetting" pitchFamily="66" charset="-78"/>
                <a:cs typeface="Arabic Typesetting" pitchFamily="66" charset="-78"/>
              </a:rPr>
              <a:t>Click the check mark on the Formula bar. Excel adds cell A1 to cell A2 and displays the result in cell A4. The formula displays on the Formula bar. </a:t>
            </a:r>
          </a:p>
          <a:p>
            <a:pPr marL="514350" lvl="0" indent="-514350">
              <a:buFont typeface="+mj-lt"/>
              <a:buAutoNum type="arabicPeriod" startAt="5"/>
            </a:pPr>
            <a:endParaRPr lang="en-US" sz="3200" dirty="0" smtClean="0">
              <a:latin typeface="Arabic Typesetting" pitchFamily="66" charset="-78"/>
              <a:cs typeface="Arabic Typesetting" pitchFamily="66" charset="-78"/>
            </a:endParaRPr>
          </a:p>
        </p:txBody>
      </p:sp>
      <p:sp>
        <p:nvSpPr>
          <p:cNvPr id="6" name="Rectangle 5"/>
          <p:cNvSpPr/>
          <p:nvPr/>
        </p:nvSpPr>
        <p:spPr>
          <a:xfrm>
            <a:off x="2133600" y="4191000"/>
            <a:ext cx="6553200" cy="1569660"/>
          </a:xfrm>
          <a:prstGeom prst="rect">
            <a:avLst/>
          </a:prstGeom>
        </p:spPr>
        <p:txBody>
          <a:bodyPr wrap="square">
            <a:spAutoFit/>
          </a:bodyPr>
          <a:lstStyle/>
          <a:p>
            <a:r>
              <a:rPr lang="en-US" sz="3200" b="1" dirty="0" smtClean="0">
                <a:latin typeface="Arabic Typesetting" pitchFamily="66" charset="-78"/>
                <a:cs typeface="Arabic Typesetting" pitchFamily="66" charset="-78"/>
              </a:rPr>
              <a:t>Note:</a:t>
            </a:r>
            <a:r>
              <a:rPr lang="en-US" sz="3200" dirty="0" smtClean="0">
                <a:latin typeface="Arabic Typesetting" pitchFamily="66" charset="-78"/>
                <a:cs typeface="Arabic Typesetting" pitchFamily="66" charset="-78"/>
              </a:rPr>
              <a:t> </a:t>
            </a:r>
            <a:r>
              <a:rPr lang="en-US" sz="3200" b="1" u="sng" dirty="0" smtClean="0">
                <a:latin typeface="Arabic Typesetting" pitchFamily="66" charset="-78"/>
                <a:cs typeface="Arabic Typesetting" pitchFamily="66" charset="-78"/>
              </a:rPr>
              <a:t>Clicking the check mark on the Formula bar is similar to pressing Enter. Excel records your entry but does not move to the next cell</a:t>
            </a:r>
            <a:r>
              <a:rPr lang="en-US" sz="3200" dirty="0" smtClean="0">
                <a:latin typeface="Arabic Typesetting" pitchFamily="66" charset="-78"/>
                <a:cs typeface="Arabic Typesetting" pitchFamily="66" charset="-78"/>
              </a:rPr>
              <a:t>.</a:t>
            </a:r>
            <a:endParaRPr lang="en-US" sz="3200" dirty="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solidFill>
                  <a:srgbClr val="0070C0"/>
                </a:solidFill>
                <a:latin typeface="Agency FB" pitchFamily="34" charset="0"/>
              </a:rPr>
              <a:t>AutoSum</a:t>
            </a:r>
            <a:endParaRPr lang="ar-EG" sz="3600" b="1" dirty="0" smtClean="0">
              <a:solidFill>
                <a:srgbClr val="0070C0"/>
              </a:solidFill>
              <a:latin typeface="Agency FB" pitchFamily="34" charset="0"/>
            </a:endParaRPr>
          </a:p>
        </p:txBody>
      </p:sp>
      <p:sp>
        <p:nvSpPr>
          <p:cNvPr id="4" name="Rectangle 3"/>
          <p:cNvSpPr/>
          <p:nvPr/>
        </p:nvSpPr>
        <p:spPr>
          <a:xfrm>
            <a:off x="1752600" y="1219200"/>
            <a:ext cx="7010399" cy="4524315"/>
          </a:xfrm>
          <a:prstGeom prst="rect">
            <a:avLst/>
          </a:prstGeom>
        </p:spPr>
        <p:txBody>
          <a:bodyPr wrap="square">
            <a:spAutoFit/>
          </a:bodyPr>
          <a:lstStyle/>
          <a:p>
            <a:pPr marL="269875" indent="-269875">
              <a:buFont typeface="Wingdings" pitchFamily="2" charset="2"/>
              <a:buChar char="§"/>
            </a:pPr>
            <a:r>
              <a:rPr lang="en-US" sz="3200" dirty="0" smtClean="0">
                <a:latin typeface="Arabic Typesetting" pitchFamily="66" charset="-78"/>
                <a:cs typeface="Arabic Typesetting" pitchFamily="66" charset="-78"/>
              </a:rPr>
              <a:t>You can use the </a:t>
            </a:r>
            <a:r>
              <a:rPr lang="en-US" sz="3200" b="1" u="sng" dirty="0" smtClean="0">
                <a:latin typeface="Arabic Typesetting" pitchFamily="66" charset="-78"/>
                <a:cs typeface="Arabic Typesetting" pitchFamily="66" charset="-78"/>
              </a:rPr>
              <a:t>AutoSum button</a:t>
            </a:r>
            <a:r>
              <a:rPr lang="en-US" sz="3200" b="1" dirty="0" smtClean="0">
                <a:latin typeface="Arabic Typesetting" pitchFamily="66" charset="-78"/>
                <a:cs typeface="Arabic Typesetting" pitchFamily="66" charset="-78"/>
              </a:rPr>
              <a:t>               </a:t>
            </a:r>
            <a:r>
              <a:rPr lang="en-US" sz="3200" dirty="0" smtClean="0">
                <a:latin typeface="Arabic Typesetting" pitchFamily="66" charset="-78"/>
                <a:cs typeface="Arabic Typesetting" pitchFamily="66" charset="-78"/>
              </a:rPr>
              <a:t>on the Home tab to automatically add a column or row of numbers.</a:t>
            </a:r>
          </a:p>
          <a:p>
            <a:pPr marL="269875" indent="-269875">
              <a:buFont typeface="Wingdings" pitchFamily="2" charset="2"/>
              <a:buChar char="§"/>
            </a:pPr>
            <a:r>
              <a:rPr lang="en-US" sz="3200" dirty="0" smtClean="0">
                <a:latin typeface="Arabic Typesetting" pitchFamily="66" charset="-78"/>
                <a:cs typeface="Arabic Typesetting" pitchFamily="66" charset="-78"/>
              </a:rPr>
              <a:t>When you press the AutoSum button , Excel selects the numbers it thinks you want to add. If you then click the check mark on the Formula bar or press the Enter key, Excel adds the numbers.</a:t>
            </a:r>
          </a:p>
          <a:p>
            <a:pPr marL="269875" indent="-269875">
              <a:buFont typeface="Wingdings" pitchFamily="2" charset="2"/>
              <a:buChar char="§"/>
            </a:pPr>
            <a:r>
              <a:rPr lang="en-US" sz="3200" dirty="0" smtClean="0">
                <a:latin typeface="Arabic Typesetting" pitchFamily="66" charset="-78"/>
                <a:cs typeface="Arabic Typesetting" pitchFamily="66" charset="-78"/>
              </a:rPr>
              <a:t>If Excel's guess as to which numbers you want to add is wrong, you can select the cells you want. </a:t>
            </a:r>
            <a:endParaRPr lang="ar-EG" sz="3200" dirty="0" smtClean="0">
              <a:latin typeface="Arabic Typesetting" pitchFamily="66" charset="-78"/>
              <a:cs typeface="Arabic Typesetting" pitchFamily="66" charset="-78"/>
            </a:endParaRPr>
          </a:p>
        </p:txBody>
      </p:sp>
      <p:pic>
        <p:nvPicPr>
          <p:cNvPr id="32770" name="Picture 2"/>
          <p:cNvPicPr>
            <a:picLocks noChangeAspect="1" noChangeArrowheads="1"/>
          </p:cNvPicPr>
          <p:nvPr/>
        </p:nvPicPr>
        <p:blipFill>
          <a:blip r:embed="rId2" cstate="print"/>
          <a:srcRect/>
          <a:stretch>
            <a:fillRect/>
          </a:stretch>
        </p:blipFill>
        <p:spPr bwMode="auto">
          <a:xfrm>
            <a:off x="6172200" y="1371600"/>
            <a:ext cx="1010653" cy="228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600" b="1" dirty="0" smtClean="0">
                <a:solidFill>
                  <a:srgbClr val="0070C0"/>
                </a:solidFill>
                <a:latin typeface="Agency FB" pitchFamily="34" charset="0"/>
              </a:rPr>
              <a:t>AutoSum(Conts)</a:t>
            </a:r>
            <a:endParaRPr lang="ar-EG" sz="3600" dirty="0"/>
          </a:p>
        </p:txBody>
      </p:sp>
      <p:sp>
        <p:nvSpPr>
          <p:cNvPr id="4" name="Rectangle 3"/>
          <p:cNvSpPr/>
          <p:nvPr/>
        </p:nvSpPr>
        <p:spPr>
          <a:xfrm>
            <a:off x="1752600" y="990600"/>
            <a:ext cx="4233851" cy="584775"/>
          </a:xfrm>
          <a:prstGeom prst="rect">
            <a:avLst/>
          </a:prstGeom>
        </p:spPr>
        <p:txBody>
          <a:bodyPr wrap="none">
            <a:spAutoFit/>
          </a:bodyPr>
          <a:lstStyle/>
          <a:p>
            <a:r>
              <a:rPr lang="en-US" sz="3200" dirty="0" smtClean="0">
                <a:latin typeface="Arabic Typesetting" pitchFamily="66" charset="-78"/>
                <a:cs typeface="Arabic Typesetting" pitchFamily="66" charset="-78"/>
              </a:rPr>
              <a:t>The following illustrates AutoSum:</a:t>
            </a:r>
            <a:endParaRPr lang="en-US" sz="3200" dirty="0">
              <a:latin typeface="Arabic Typesetting" pitchFamily="66" charset="-78"/>
              <a:cs typeface="Arabic Typesetting" pitchFamily="66" charset="-78"/>
            </a:endParaRPr>
          </a:p>
        </p:txBody>
      </p:sp>
      <p:pic>
        <p:nvPicPr>
          <p:cNvPr id="33794" name="Picture 50" descr="AutoSum Example"/>
          <p:cNvPicPr>
            <a:picLocks noChangeAspect="1" noChangeArrowheads="1"/>
          </p:cNvPicPr>
          <p:nvPr/>
        </p:nvPicPr>
        <p:blipFill>
          <a:blip r:embed="rId2" cstate="print"/>
          <a:srcRect/>
          <a:stretch>
            <a:fillRect/>
          </a:stretch>
        </p:blipFill>
        <p:spPr bwMode="auto">
          <a:xfrm>
            <a:off x="1828800" y="1600200"/>
            <a:ext cx="4762500" cy="3476625"/>
          </a:xfrm>
          <a:prstGeom prst="rect">
            <a:avLst/>
          </a:prstGeom>
          <a:noFill/>
          <a:ln w="9525">
            <a:noFill/>
            <a:miter lim="800000"/>
            <a:headEnd/>
            <a:tailEnd/>
          </a:ln>
        </p:spPr>
      </p:pic>
      <p:sp>
        <p:nvSpPr>
          <p:cNvPr id="6" name="Rectangle 5"/>
          <p:cNvSpPr/>
          <p:nvPr/>
        </p:nvSpPr>
        <p:spPr>
          <a:xfrm>
            <a:off x="2286000" y="5334000"/>
            <a:ext cx="4572000" cy="1077218"/>
          </a:xfrm>
          <a:prstGeom prst="rect">
            <a:avLst/>
          </a:prstGeom>
        </p:spPr>
        <p:txBody>
          <a:bodyPr>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Go to cell F1. </a:t>
            </a:r>
          </a:p>
          <a:p>
            <a:pPr marL="514350" lvl="0" indent="-514350">
              <a:buFont typeface="+mj-lt"/>
              <a:buAutoNum type="arabicPeriod"/>
            </a:pPr>
            <a:r>
              <a:rPr lang="en-US" sz="3200" dirty="0" smtClean="0">
                <a:latin typeface="Arabic Typesetting" pitchFamily="66" charset="-78"/>
                <a:cs typeface="Arabic Typesetting" pitchFamily="66" charset="-78"/>
              </a:rPr>
              <a:t>Type </a:t>
            </a:r>
            <a:r>
              <a:rPr lang="en-US" sz="3200" b="1" dirty="0" smtClean="0">
                <a:latin typeface="Arabic Typesetting" pitchFamily="66" charset="-78"/>
                <a:cs typeface="Arabic Typesetting" pitchFamily="66" charset="-78"/>
              </a:rPr>
              <a:t>3.</a:t>
            </a:r>
            <a:r>
              <a:rPr lang="en-US" sz="3200" dirty="0" smtClean="0">
                <a:latin typeface="Arabic Typesetting" pitchFamily="66" charset="-78"/>
                <a:cs typeface="Arabic Typesetting" pitchFamily="66" charset="-78"/>
              </a:rPr>
              <a:t> </a:t>
            </a:r>
            <a:endParaRPr lang="en-US" sz="3200" dirty="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sz="3600" b="1" dirty="0" smtClean="0">
                <a:solidFill>
                  <a:srgbClr val="0070C0"/>
                </a:solidFill>
                <a:latin typeface="Agency FB" pitchFamily="34" charset="0"/>
              </a:rPr>
              <a:t>AutoSum (Conts)</a:t>
            </a:r>
            <a:endParaRPr lang="ar-EG" sz="3600" dirty="0"/>
          </a:p>
        </p:txBody>
      </p:sp>
      <p:sp>
        <p:nvSpPr>
          <p:cNvPr id="4" name="Rectangle 3"/>
          <p:cNvSpPr/>
          <p:nvPr/>
        </p:nvSpPr>
        <p:spPr>
          <a:xfrm>
            <a:off x="1752600" y="838200"/>
            <a:ext cx="7162800" cy="4524315"/>
          </a:xfrm>
          <a:prstGeom prst="rect">
            <a:avLst/>
          </a:prstGeom>
        </p:spPr>
        <p:txBody>
          <a:bodyPr wrap="square">
            <a:spAutoFit/>
          </a:bodyPr>
          <a:lstStyle/>
          <a:p>
            <a:pPr marL="514350" lvl="0" indent="-514350">
              <a:buFont typeface="+mj-lt"/>
              <a:buAutoNum type="arabicPeriod" startAt="3"/>
            </a:pPr>
            <a:r>
              <a:rPr lang="en-US" sz="3200" dirty="0" smtClean="0">
                <a:latin typeface="Arabic Typesetting" pitchFamily="66" charset="-78"/>
                <a:cs typeface="Arabic Typesetting" pitchFamily="66" charset="-78"/>
              </a:rPr>
              <a:t>Press Enter. Excel moves down one cell. </a:t>
            </a:r>
          </a:p>
          <a:p>
            <a:pPr marL="514350" lvl="0" indent="-514350">
              <a:buFont typeface="+mj-lt"/>
              <a:buAutoNum type="arabicPeriod" startAt="3"/>
            </a:pPr>
            <a:r>
              <a:rPr lang="en-US" sz="3200" dirty="0" smtClean="0">
                <a:latin typeface="Arabic Typesetting" pitchFamily="66" charset="-78"/>
                <a:cs typeface="Arabic Typesetting" pitchFamily="66" charset="-78"/>
              </a:rPr>
              <a:t>Type </a:t>
            </a:r>
            <a:r>
              <a:rPr lang="en-US" sz="3200" b="1" dirty="0" smtClean="0">
                <a:latin typeface="Arabic Typesetting" pitchFamily="66" charset="-78"/>
                <a:cs typeface="Arabic Typesetting" pitchFamily="66" charset="-78"/>
              </a:rPr>
              <a:t>3</a:t>
            </a:r>
            <a:r>
              <a:rPr lang="en-US" sz="3200" dirty="0" smtClean="0">
                <a:latin typeface="Arabic Typesetting" pitchFamily="66" charset="-78"/>
                <a:cs typeface="Arabic Typesetting" pitchFamily="66" charset="-78"/>
              </a:rPr>
              <a:t>. </a:t>
            </a:r>
          </a:p>
          <a:p>
            <a:pPr marL="514350" lvl="0" indent="-514350">
              <a:buFont typeface="+mj-lt"/>
              <a:buAutoNum type="arabicPeriod" startAt="3"/>
            </a:pPr>
            <a:r>
              <a:rPr lang="en-US" sz="3200" dirty="0" smtClean="0">
                <a:latin typeface="Arabic Typesetting" pitchFamily="66" charset="-78"/>
                <a:cs typeface="Arabic Typesetting" pitchFamily="66" charset="-78"/>
              </a:rPr>
              <a:t>Press Enter. Excel moves down one cell.</a:t>
            </a:r>
          </a:p>
          <a:p>
            <a:pPr marL="514350" lvl="0" indent="-514350">
              <a:buFont typeface="+mj-lt"/>
              <a:buAutoNum type="arabicPeriod" startAt="6"/>
            </a:pPr>
            <a:r>
              <a:rPr lang="en-US" sz="3200" dirty="0" smtClean="0">
                <a:latin typeface="Arabic Typesetting" pitchFamily="66" charset="-78"/>
                <a:cs typeface="Arabic Typesetting" pitchFamily="66" charset="-78"/>
              </a:rPr>
              <a:t>Type 3. </a:t>
            </a:r>
          </a:p>
          <a:p>
            <a:pPr marL="514350" lvl="0" indent="-514350">
              <a:buFont typeface="+mj-lt"/>
              <a:buAutoNum type="arabicPeriod" startAt="6"/>
            </a:pPr>
            <a:r>
              <a:rPr lang="en-US" sz="3200" dirty="0" smtClean="0">
                <a:latin typeface="Arabic Typesetting" pitchFamily="66" charset="-78"/>
                <a:cs typeface="Arabic Typesetting" pitchFamily="66" charset="-78"/>
              </a:rPr>
              <a:t>Press Enter. Excel moves down one cell to cell F4. </a:t>
            </a:r>
          </a:p>
          <a:p>
            <a:pPr marL="514350" lvl="0" indent="-514350">
              <a:buFont typeface="+mj-lt"/>
              <a:buAutoNum type="arabicPeriod" startAt="6"/>
            </a:pPr>
            <a:r>
              <a:rPr lang="en-US" sz="3200" dirty="0" smtClean="0">
                <a:latin typeface="Arabic Typesetting" pitchFamily="66" charset="-78"/>
                <a:cs typeface="Arabic Typesetting" pitchFamily="66" charset="-78"/>
              </a:rPr>
              <a:t>Choose the Home tab. </a:t>
            </a:r>
          </a:p>
          <a:p>
            <a:pPr marL="514350" lvl="0" indent="-514350">
              <a:buFont typeface="+mj-lt"/>
              <a:buAutoNum type="arabicPeriod" startAt="6"/>
            </a:pPr>
            <a:r>
              <a:rPr lang="en-US" sz="3200" dirty="0" smtClean="0">
                <a:latin typeface="Arabic Typesetting" pitchFamily="66" charset="-78"/>
                <a:cs typeface="Arabic Typesetting" pitchFamily="66" charset="-78"/>
              </a:rPr>
              <a:t>Click the AutoSum button in the Editing group. Excel selects cells F1 through F3 and enters a formula in cell F4 then press enter.  </a:t>
            </a:r>
          </a:p>
        </p:txBody>
      </p:sp>
      <p:pic>
        <p:nvPicPr>
          <p:cNvPr id="34818" name="Picture 52" descr="http://www.baycongroup.com/excel2007/images/02_AutoSum2.gif"/>
          <p:cNvPicPr>
            <a:picLocks noChangeAspect="1" noChangeArrowheads="1"/>
          </p:cNvPicPr>
          <p:nvPr/>
        </p:nvPicPr>
        <p:blipFill>
          <a:blip r:embed="rId2" cstate="print"/>
          <a:srcRect/>
          <a:stretch>
            <a:fillRect/>
          </a:stretch>
        </p:blipFill>
        <p:spPr bwMode="auto">
          <a:xfrm>
            <a:off x="6172200" y="4876800"/>
            <a:ext cx="2286000" cy="139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lstStyle/>
          <a:p>
            <a:r>
              <a:rPr lang="en-US" sz="3600" b="1" dirty="0" smtClean="0">
                <a:solidFill>
                  <a:srgbClr val="0070C0"/>
                </a:solidFill>
                <a:latin typeface="Agency FB" pitchFamily="34" charset="0"/>
              </a:rPr>
              <a:t>Perform Automatic Calculations</a:t>
            </a:r>
            <a:br>
              <a:rPr lang="en-US" sz="3600" b="1" dirty="0" smtClean="0">
                <a:solidFill>
                  <a:srgbClr val="0070C0"/>
                </a:solidFill>
                <a:latin typeface="Agency FB" pitchFamily="34" charset="0"/>
              </a:rPr>
            </a:br>
            <a:endParaRPr lang="ar-EG" sz="3600" b="1" dirty="0" smtClean="0">
              <a:solidFill>
                <a:srgbClr val="0070C0"/>
              </a:solidFill>
              <a:latin typeface="Agency FB" pitchFamily="34" charset="0"/>
            </a:endParaRPr>
          </a:p>
        </p:txBody>
      </p:sp>
      <p:sp>
        <p:nvSpPr>
          <p:cNvPr id="3" name="Rectangle 2"/>
          <p:cNvSpPr/>
          <p:nvPr/>
        </p:nvSpPr>
        <p:spPr>
          <a:xfrm>
            <a:off x="1600200" y="1295400"/>
            <a:ext cx="68580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By default, Microsoft Excel recalculates the worksheet as you change cell entries. This makes it easy for you to correct mistakes and analyze a variety of scenarios.</a:t>
            </a:r>
            <a:endParaRPr lang="en-US" sz="3200" dirty="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b="1" dirty="0" smtClean="0">
                <a:solidFill>
                  <a:srgbClr val="0070C0"/>
                </a:solidFill>
                <a:latin typeface="Agency FB" pitchFamily="34" charset="0"/>
              </a:rPr>
              <a:t>Perform Advanced Mathematical Calculations</a:t>
            </a:r>
            <a:br>
              <a:rPr lang="en-US" sz="3600" b="1" dirty="0" smtClean="0">
                <a:solidFill>
                  <a:srgbClr val="0070C0"/>
                </a:solidFill>
                <a:latin typeface="Agency FB" pitchFamily="34" charset="0"/>
              </a:rPr>
            </a:br>
            <a:endParaRPr lang="ar-EG" sz="3600" b="1" dirty="0" smtClean="0">
              <a:solidFill>
                <a:srgbClr val="0070C0"/>
              </a:solidFill>
              <a:latin typeface="Agency FB" pitchFamily="34" charset="0"/>
            </a:endParaRPr>
          </a:p>
        </p:txBody>
      </p:sp>
      <p:sp>
        <p:nvSpPr>
          <p:cNvPr id="4" name="Rectangle 3"/>
          <p:cNvSpPr/>
          <p:nvPr/>
        </p:nvSpPr>
        <p:spPr>
          <a:xfrm>
            <a:off x="1371600" y="838200"/>
            <a:ext cx="7315200" cy="2062103"/>
          </a:xfrm>
          <a:prstGeom prst="rect">
            <a:avLst/>
          </a:prstGeom>
        </p:spPr>
        <p:txBody>
          <a:bodyPr wrap="square">
            <a:spAutoFit/>
          </a:bodyPr>
          <a:lstStyle/>
          <a:p>
            <a:r>
              <a:rPr lang="en-US" sz="3200" dirty="0" smtClean="0">
                <a:latin typeface="Arabic Typesetting" pitchFamily="66" charset="-78"/>
                <a:cs typeface="Arabic Typesetting" pitchFamily="66" charset="-78"/>
              </a:rPr>
              <a:t>When you perform mathematical calculations in Excel, be careful of </a:t>
            </a:r>
            <a:r>
              <a:rPr lang="en-US" sz="3200" b="1" i="1" dirty="0" smtClean="0">
                <a:latin typeface="Arabic Typesetting" pitchFamily="66" charset="-78"/>
                <a:cs typeface="Arabic Typesetting" pitchFamily="66" charset="-78"/>
              </a:rPr>
              <a:t>precedence</a:t>
            </a:r>
            <a:r>
              <a:rPr lang="en-US" sz="3200" dirty="0" smtClean="0">
                <a:latin typeface="Arabic Typesetting" pitchFamily="66" charset="-78"/>
                <a:cs typeface="Arabic Typesetting" pitchFamily="66" charset="-78"/>
              </a:rPr>
              <a:t>. </a:t>
            </a:r>
            <a:r>
              <a:rPr lang="en-US" sz="3200" u="sng" dirty="0" smtClean="0">
                <a:latin typeface="Arabic Typesetting" pitchFamily="66" charset="-78"/>
                <a:cs typeface="Arabic Typesetting" pitchFamily="66" charset="-78"/>
              </a:rPr>
              <a:t>Calculations are performed from left to right</a:t>
            </a:r>
            <a:r>
              <a:rPr lang="en-US" sz="3200" dirty="0" smtClean="0">
                <a:latin typeface="Arabic Typesetting" pitchFamily="66" charset="-78"/>
                <a:cs typeface="Arabic Typesetting" pitchFamily="66" charset="-78"/>
              </a:rPr>
              <a:t>, with multiplication and division performed before addition and subtraction.</a:t>
            </a:r>
            <a:endParaRPr lang="en-US" sz="3200" dirty="0">
              <a:latin typeface="Arabic Typesetting" pitchFamily="66" charset="-78"/>
              <a:cs typeface="Arabic Typesetting" pitchFamily="66" charset="-78"/>
            </a:endParaRPr>
          </a:p>
        </p:txBody>
      </p:sp>
      <p:sp>
        <p:nvSpPr>
          <p:cNvPr id="5" name="Rectangle 4"/>
          <p:cNvSpPr/>
          <p:nvPr/>
        </p:nvSpPr>
        <p:spPr>
          <a:xfrm>
            <a:off x="2286000" y="2967335"/>
            <a:ext cx="4572000" cy="1569660"/>
          </a:xfrm>
          <a:prstGeom prst="rect">
            <a:avLst/>
          </a:prstGeom>
        </p:spPr>
        <p:txBody>
          <a:bodyPr>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Move to cell A7. </a:t>
            </a:r>
          </a:p>
          <a:p>
            <a:pPr marL="514350" lvl="0" indent="-514350">
              <a:buFont typeface="+mj-lt"/>
              <a:buAutoNum type="arabicPeriod"/>
            </a:pPr>
            <a:r>
              <a:rPr lang="en-US" sz="3200" dirty="0" smtClean="0">
                <a:latin typeface="Arabic Typesetting" pitchFamily="66" charset="-78"/>
                <a:cs typeface="Arabic Typesetting" pitchFamily="66" charset="-78"/>
              </a:rPr>
              <a:t>Type =3+3+12/2*4. </a:t>
            </a:r>
          </a:p>
          <a:p>
            <a:pPr marL="514350" lvl="0" indent="-514350">
              <a:buFont typeface="+mj-lt"/>
              <a:buAutoNum type="arabicPeriod"/>
            </a:pPr>
            <a:r>
              <a:rPr lang="en-US" sz="3200" dirty="0" smtClean="0">
                <a:latin typeface="Arabic Typesetting" pitchFamily="66" charset="-78"/>
                <a:cs typeface="Arabic Typesetting" pitchFamily="66" charset="-78"/>
              </a:rPr>
              <a:t>Press Enter. </a:t>
            </a:r>
          </a:p>
        </p:txBody>
      </p:sp>
      <p:pic>
        <p:nvPicPr>
          <p:cNvPr id="7" name="Picture 61" descr="Precedence Example"/>
          <p:cNvPicPr>
            <a:picLocks noChangeAspect="1" noChangeArrowheads="1"/>
          </p:cNvPicPr>
          <p:nvPr/>
        </p:nvPicPr>
        <p:blipFill>
          <a:blip r:embed="rId3" cstate="print"/>
          <a:srcRect/>
          <a:stretch>
            <a:fillRect/>
          </a:stretch>
        </p:blipFill>
        <p:spPr bwMode="auto">
          <a:xfrm>
            <a:off x="2590800" y="4724400"/>
            <a:ext cx="5562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70C0"/>
                </a:solidFill>
                <a:latin typeface="Agency FB" pitchFamily="34" charset="0"/>
              </a:rPr>
              <a:t>Perform Advanced Mathematical Calculations</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(Conts)</a:t>
            </a:r>
            <a:endParaRPr lang="ar-EG" sz="3600" dirty="0"/>
          </a:p>
        </p:txBody>
      </p:sp>
      <p:sp>
        <p:nvSpPr>
          <p:cNvPr id="5" name="Rectangle 4"/>
          <p:cNvSpPr/>
          <p:nvPr/>
        </p:nvSpPr>
        <p:spPr>
          <a:xfrm>
            <a:off x="1600200" y="1524000"/>
            <a:ext cx="73152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To change the order of calculation, use parentheses. Microsoft Excel calculates the information in parentheses first.</a:t>
            </a:r>
            <a:endParaRPr lang="en-US" sz="3200" dirty="0">
              <a:latin typeface="Arabic Typesetting" pitchFamily="66" charset="-78"/>
              <a:cs typeface="Arabic Typesetting" pitchFamily="66" charset="-78"/>
            </a:endParaRPr>
          </a:p>
        </p:txBody>
      </p:sp>
      <p:sp>
        <p:nvSpPr>
          <p:cNvPr id="6" name="Rectangle 5"/>
          <p:cNvSpPr/>
          <p:nvPr/>
        </p:nvSpPr>
        <p:spPr>
          <a:xfrm>
            <a:off x="1828800" y="3048000"/>
            <a:ext cx="7010400" cy="1569660"/>
          </a:xfrm>
          <a:prstGeom prst="rect">
            <a:avLst/>
          </a:prstGeom>
        </p:spPr>
        <p:txBody>
          <a:bodyPr wrap="square">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Double-click in cell A7. </a:t>
            </a:r>
          </a:p>
          <a:p>
            <a:pPr marL="514350" lvl="0" indent="-514350">
              <a:buFont typeface="+mj-lt"/>
              <a:buAutoNum type="arabicPeriod"/>
            </a:pPr>
            <a:r>
              <a:rPr lang="en-US" sz="3200" dirty="0" smtClean="0">
                <a:latin typeface="Arabic Typesetting" pitchFamily="66" charset="-78"/>
                <a:cs typeface="Arabic Typesetting" pitchFamily="66" charset="-78"/>
              </a:rPr>
              <a:t>Edit the cell to read =(3+3+12)/2*4. </a:t>
            </a:r>
          </a:p>
          <a:p>
            <a:pPr marL="514350" lvl="0" indent="-514350">
              <a:buFont typeface="+mj-lt"/>
              <a:buAutoNum type="arabicPeriod"/>
            </a:pPr>
            <a:r>
              <a:rPr lang="en-US" sz="3200" dirty="0" smtClean="0">
                <a:latin typeface="Arabic Typesetting" pitchFamily="66" charset="-78"/>
                <a:cs typeface="Arabic Typesetting" pitchFamily="66" charset="-78"/>
              </a:rPr>
              <a:t>Press Enter. </a:t>
            </a:r>
          </a:p>
        </p:txBody>
      </p:sp>
      <p:pic>
        <p:nvPicPr>
          <p:cNvPr id="2051" name="Picture 62" descr="Precedence Example 2"/>
          <p:cNvPicPr>
            <a:picLocks noChangeAspect="1" noChangeArrowheads="1"/>
          </p:cNvPicPr>
          <p:nvPr/>
        </p:nvPicPr>
        <p:blipFill>
          <a:blip r:embed="rId3" cstate="print"/>
          <a:srcRect/>
          <a:stretch>
            <a:fillRect/>
          </a:stretch>
        </p:blipFill>
        <p:spPr bwMode="auto">
          <a:xfrm>
            <a:off x="2514600" y="4724400"/>
            <a:ext cx="5062118"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90800"/>
            <a:ext cx="6705600" cy="1143000"/>
          </a:xfrm>
        </p:spPr>
        <p:txBody>
          <a:bodyPr/>
          <a:lstStyle/>
          <a:p>
            <a:r>
              <a:rPr lang="en-US" b="1" dirty="0" smtClean="0">
                <a:solidFill>
                  <a:srgbClr val="0070C0"/>
                </a:solidFill>
                <a:latin typeface="Agency FB" pitchFamily="34" charset="0"/>
              </a:rPr>
              <a:t>Formatting Data</a:t>
            </a:r>
            <a:endParaRPr lang="ar-EG"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b="1" dirty="0" smtClean="0">
                <a:solidFill>
                  <a:srgbClr val="0070C0"/>
                </a:solidFill>
                <a:latin typeface="Agency FB" pitchFamily="34" charset="0"/>
              </a:rPr>
              <a:t>Worksheets</a:t>
            </a:r>
            <a:r>
              <a:rPr lang="en-US" sz="3600" b="1" dirty="0" smtClean="0">
                <a:latin typeface="Agency FB" pitchFamily="34" charset="0"/>
              </a:rPr>
              <a:t/>
            </a:r>
            <a:br>
              <a:rPr lang="en-US" sz="3600" b="1" dirty="0" smtClean="0">
                <a:latin typeface="Agency FB" pitchFamily="34" charset="0"/>
              </a:rPr>
            </a:br>
            <a:endParaRPr lang="ar-EG" sz="3600" dirty="0">
              <a:latin typeface="Agency FB" pitchFamily="34" charset="0"/>
            </a:endParaRPr>
          </a:p>
        </p:txBody>
      </p:sp>
      <p:pic>
        <p:nvPicPr>
          <p:cNvPr id="2050" name="Picture 6" descr="Worksheets"/>
          <p:cNvPicPr>
            <a:picLocks noChangeAspect="1" noChangeArrowheads="1"/>
          </p:cNvPicPr>
          <p:nvPr/>
        </p:nvPicPr>
        <p:blipFill>
          <a:blip r:embed="rId3" cstate="print"/>
          <a:srcRect/>
          <a:stretch>
            <a:fillRect/>
          </a:stretch>
        </p:blipFill>
        <p:spPr bwMode="auto">
          <a:xfrm>
            <a:off x="1828800" y="762000"/>
            <a:ext cx="6019800" cy="2667000"/>
          </a:xfrm>
          <a:prstGeom prst="rect">
            <a:avLst/>
          </a:prstGeom>
          <a:noFill/>
          <a:ln w="9525">
            <a:noFill/>
            <a:miter lim="800000"/>
            <a:headEnd/>
            <a:tailEnd/>
          </a:ln>
        </p:spPr>
      </p:pic>
      <p:sp>
        <p:nvSpPr>
          <p:cNvPr id="5" name="Rectangle 4"/>
          <p:cNvSpPr/>
          <p:nvPr/>
        </p:nvSpPr>
        <p:spPr>
          <a:xfrm>
            <a:off x="1219200" y="3581400"/>
            <a:ext cx="7086600" cy="1569660"/>
          </a:xfrm>
          <a:prstGeom prst="rect">
            <a:avLst/>
          </a:prstGeom>
        </p:spPr>
        <p:txBody>
          <a:bodyPr wrap="square">
            <a:spAutoFit/>
          </a:bodyPr>
          <a:lstStyle/>
          <a:p>
            <a:pPr marL="514350" indent="-514350"/>
            <a:r>
              <a:rPr lang="en-US" sz="3200" b="1" dirty="0" smtClean="0">
                <a:latin typeface="Arabic Typesetting" pitchFamily="66" charset="-78"/>
                <a:ea typeface="Times New Roman" pitchFamily="18" charset="0"/>
                <a:cs typeface="Arabic Typesetting" pitchFamily="66" charset="-78"/>
              </a:rPr>
              <a:t>Note</a:t>
            </a:r>
            <a:r>
              <a:rPr lang="en-US" sz="3200" dirty="0" smtClean="0">
                <a:latin typeface="Arabic Typesetting" pitchFamily="66" charset="-78"/>
                <a:ea typeface="Times New Roman" pitchFamily="18" charset="0"/>
                <a:cs typeface="Arabic Typesetting" pitchFamily="66" charset="-78"/>
              </a:rPr>
              <a:t>: To switch the sheet direction from Left to Right or Right to Left Click on Page Layout Tab and click the button Sheet Right-to-Left. </a:t>
            </a:r>
            <a:endParaRPr lang="ar-EG" sz="3200" dirty="0" smtClean="0">
              <a:latin typeface="Arabic Typesetting" pitchFamily="66" charset="-78"/>
              <a:ea typeface="Times New Roman" pitchFamily="18" charset="0"/>
              <a:cs typeface="Arabic Typesetting" pitchFamily="66" charset="-78"/>
            </a:endParaRPr>
          </a:p>
        </p:txBody>
      </p:sp>
      <p:pic>
        <p:nvPicPr>
          <p:cNvPr id="6" name="Picture 5" descr="37hC2.png"/>
          <p:cNvPicPr>
            <a:picLocks noChangeAspect="1"/>
          </p:cNvPicPr>
          <p:nvPr/>
        </p:nvPicPr>
        <p:blipFill>
          <a:blip r:embed="rId4" cstate="print"/>
          <a:stretch>
            <a:fillRect/>
          </a:stretch>
        </p:blipFill>
        <p:spPr>
          <a:xfrm>
            <a:off x="2667000" y="5029201"/>
            <a:ext cx="60960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b="1" dirty="0" smtClean="0">
                <a:solidFill>
                  <a:srgbClr val="0070C0"/>
                </a:solidFill>
                <a:latin typeface="Agency FB" pitchFamily="34" charset="0"/>
              </a:rPr>
              <a:t>Align Cell Entries</a:t>
            </a:r>
            <a:r>
              <a:rPr lang="en-US" b="1" dirty="0" smtClean="0"/>
              <a:t/>
            </a:r>
            <a:br>
              <a:rPr lang="en-US" b="1" dirty="0" smtClean="0"/>
            </a:br>
            <a:endParaRPr lang="ar-EG" dirty="0"/>
          </a:p>
        </p:txBody>
      </p:sp>
      <p:sp>
        <p:nvSpPr>
          <p:cNvPr id="4" name="Rectangle 3"/>
          <p:cNvSpPr/>
          <p:nvPr/>
        </p:nvSpPr>
        <p:spPr>
          <a:xfrm>
            <a:off x="1676400" y="914400"/>
            <a:ext cx="6934200" cy="4031873"/>
          </a:xfrm>
          <a:prstGeom prst="rect">
            <a:avLst/>
          </a:prstGeom>
        </p:spPr>
        <p:txBody>
          <a:bodyPr wrap="square">
            <a:spAutoFit/>
          </a:bodyPr>
          <a:lstStyle/>
          <a:p>
            <a:r>
              <a:rPr lang="en-US" sz="3200" dirty="0" smtClean="0">
                <a:latin typeface="Arabic Typesetting" pitchFamily="66" charset="-78"/>
                <a:cs typeface="Arabic Typesetting" pitchFamily="66" charset="-78"/>
              </a:rPr>
              <a:t>When you </a:t>
            </a:r>
            <a:r>
              <a:rPr lang="en-US" sz="3200" u="sng" dirty="0" smtClean="0">
                <a:latin typeface="Arabic Typesetting" pitchFamily="66" charset="-78"/>
                <a:cs typeface="Arabic Typesetting" pitchFamily="66" charset="-78"/>
              </a:rPr>
              <a:t>type </a:t>
            </a:r>
            <a:r>
              <a:rPr lang="en-US" sz="3200" b="1" u="sng" dirty="0" smtClean="0">
                <a:latin typeface="Arabic Typesetting" pitchFamily="66" charset="-78"/>
                <a:cs typeface="Arabic Typesetting" pitchFamily="66" charset="-78"/>
              </a:rPr>
              <a:t>text </a:t>
            </a:r>
            <a:r>
              <a:rPr lang="en-US" sz="3200" u="sng" dirty="0" smtClean="0">
                <a:latin typeface="Arabic Typesetting" pitchFamily="66" charset="-78"/>
                <a:cs typeface="Arabic Typesetting" pitchFamily="66" charset="-78"/>
              </a:rPr>
              <a:t>into a cell</a:t>
            </a:r>
            <a:r>
              <a:rPr lang="en-US" sz="3200" dirty="0" smtClean="0">
                <a:latin typeface="Arabic Typesetting" pitchFamily="66" charset="-78"/>
                <a:cs typeface="Arabic Typesetting" pitchFamily="66" charset="-78"/>
              </a:rPr>
              <a:t>, </a:t>
            </a:r>
            <a:r>
              <a:rPr lang="en-US" sz="3200" b="1" dirty="0" smtClean="0">
                <a:latin typeface="Arabic Typesetting" pitchFamily="66" charset="-78"/>
                <a:cs typeface="Arabic Typesetting" pitchFamily="66" charset="-78"/>
              </a:rPr>
              <a:t>by default </a:t>
            </a:r>
            <a:r>
              <a:rPr lang="en-US" sz="3200" dirty="0" smtClean="0">
                <a:latin typeface="Arabic Typesetting" pitchFamily="66" charset="-78"/>
                <a:cs typeface="Arabic Typesetting" pitchFamily="66" charset="-78"/>
              </a:rPr>
              <a:t>your entry </a:t>
            </a:r>
            <a:r>
              <a:rPr lang="en-US" sz="3200" u="sng" dirty="0" smtClean="0">
                <a:latin typeface="Arabic Typesetting" pitchFamily="66" charset="-78"/>
                <a:cs typeface="Arabic Typesetting" pitchFamily="66" charset="-78"/>
              </a:rPr>
              <a:t>aligns with the </a:t>
            </a:r>
            <a:r>
              <a:rPr lang="en-US" sz="3200" b="1" u="sng" dirty="0" smtClean="0">
                <a:latin typeface="Arabic Typesetting" pitchFamily="66" charset="-78"/>
                <a:cs typeface="Arabic Typesetting" pitchFamily="66" charset="-78"/>
              </a:rPr>
              <a:t>left</a:t>
            </a:r>
            <a:r>
              <a:rPr lang="en-US" sz="3200" u="sng" dirty="0" smtClean="0">
                <a:latin typeface="Arabic Typesetting" pitchFamily="66" charset="-78"/>
                <a:cs typeface="Arabic Typesetting" pitchFamily="66" charset="-78"/>
              </a:rPr>
              <a:t> side of the cell</a:t>
            </a:r>
            <a:r>
              <a:rPr lang="en-US" sz="3200" dirty="0" smtClean="0">
                <a:latin typeface="Arabic Typesetting" pitchFamily="66" charset="-78"/>
                <a:cs typeface="Arabic Typesetting" pitchFamily="66" charset="-78"/>
              </a:rPr>
              <a:t>. When you </a:t>
            </a:r>
            <a:r>
              <a:rPr lang="en-US" sz="3200" u="sng" dirty="0" smtClean="0">
                <a:latin typeface="Arabic Typesetting" pitchFamily="66" charset="-78"/>
                <a:cs typeface="Arabic Typesetting" pitchFamily="66" charset="-78"/>
              </a:rPr>
              <a:t>type </a:t>
            </a:r>
            <a:r>
              <a:rPr lang="en-US" sz="3200" b="1" u="sng" dirty="0" smtClean="0">
                <a:latin typeface="Arabic Typesetting" pitchFamily="66" charset="-78"/>
                <a:cs typeface="Arabic Typesetting" pitchFamily="66" charset="-78"/>
              </a:rPr>
              <a:t>numbers</a:t>
            </a:r>
            <a:r>
              <a:rPr lang="en-US" sz="3200" u="sng" dirty="0" smtClean="0">
                <a:latin typeface="Arabic Typesetting" pitchFamily="66" charset="-78"/>
                <a:cs typeface="Arabic Typesetting" pitchFamily="66" charset="-78"/>
              </a:rPr>
              <a:t> into a cell</a:t>
            </a:r>
            <a:r>
              <a:rPr lang="en-US" sz="3200" dirty="0" smtClean="0">
                <a:latin typeface="Arabic Typesetting" pitchFamily="66" charset="-78"/>
                <a:cs typeface="Arabic Typesetting" pitchFamily="66" charset="-78"/>
              </a:rPr>
              <a:t>, </a:t>
            </a:r>
            <a:r>
              <a:rPr lang="en-US" sz="3200" b="1" dirty="0" smtClean="0">
                <a:latin typeface="Arabic Typesetting" pitchFamily="66" charset="-78"/>
                <a:cs typeface="Arabic Typesetting" pitchFamily="66" charset="-78"/>
              </a:rPr>
              <a:t>by default </a:t>
            </a:r>
            <a:r>
              <a:rPr lang="en-US" sz="3200" dirty="0" smtClean="0">
                <a:latin typeface="Arabic Typesetting" pitchFamily="66" charset="-78"/>
                <a:cs typeface="Arabic Typesetting" pitchFamily="66" charset="-78"/>
              </a:rPr>
              <a:t>your entry </a:t>
            </a:r>
            <a:r>
              <a:rPr lang="en-US" sz="3200" u="sng" dirty="0" smtClean="0">
                <a:latin typeface="Arabic Typesetting" pitchFamily="66" charset="-78"/>
                <a:cs typeface="Arabic Typesetting" pitchFamily="66" charset="-78"/>
              </a:rPr>
              <a:t>aligns with the </a:t>
            </a:r>
            <a:r>
              <a:rPr lang="en-US" sz="3200" b="1" u="sng" dirty="0" smtClean="0">
                <a:latin typeface="Arabic Typesetting" pitchFamily="66" charset="-78"/>
                <a:cs typeface="Arabic Typesetting" pitchFamily="66" charset="-78"/>
              </a:rPr>
              <a:t>right</a:t>
            </a:r>
            <a:r>
              <a:rPr lang="en-US" sz="3200" u="sng" dirty="0" smtClean="0">
                <a:latin typeface="Arabic Typesetting" pitchFamily="66" charset="-78"/>
                <a:cs typeface="Arabic Typesetting" pitchFamily="66" charset="-78"/>
              </a:rPr>
              <a:t> side of the cell.</a:t>
            </a:r>
            <a:r>
              <a:rPr lang="en-US" sz="3200" dirty="0" smtClean="0">
                <a:latin typeface="Arabic Typesetting" pitchFamily="66" charset="-78"/>
                <a:cs typeface="Arabic Typesetting" pitchFamily="66" charset="-78"/>
              </a:rPr>
              <a:t> You can change the cell alignment. You can center, left-align, or right-align any cell entry by using :                     from Home tab.</a:t>
            </a:r>
          </a:p>
          <a:p>
            <a:r>
              <a:rPr lang="en-US" sz="3200" dirty="0" smtClean="0">
                <a:latin typeface="Arabic Typesetting" pitchFamily="66" charset="-78"/>
                <a:cs typeface="Arabic Typesetting" pitchFamily="66" charset="-78"/>
              </a:rPr>
              <a:t> Look at cells A1 to D1. Note that they are aligned with the left side of the cell.</a:t>
            </a:r>
          </a:p>
        </p:txBody>
      </p:sp>
      <p:grpSp>
        <p:nvGrpSpPr>
          <p:cNvPr id="9" name="Group 8"/>
          <p:cNvGrpSpPr/>
          <p:nvPr/>
        </p:nvGrpSpPr>
        <p:grpSpPr>
          <a:xfrm>
            <a:off x="3886200" y="4953000"/>
            <a:ext cx="4419600" cy="1066800"/>
            <a:chOff x="3048000" y="4648200"/>
            <a:chExt cx="4419600" cy="1066800"/>
          </a:xfrm>
        </p:grpSpPr>
        <p:pic>
          <p:nvPicPr>
            <p:cNvPr id="1026" name="Picture 54" descr="Align Left Example"/>
            <p:cNvPicPr>
              <a:picLocks noChangeAspect="1" noChangeArrowheads="1"/>
            </p:cNvPicPr>
            <p:nvPr/>
          </p:nvPicPr>
          <p:blipFill>
            <a:blip r:embed="rId2" cstate="print"/>
            <a:srcRect/>
            <a:stretch>
              <a:fillRect/>
            </a:stretch>
          </p:blipFill>
          <p:spPr bwMode="auto">
            <a:xfrm>
              <a:off x="3048000" y="4648200"/>
              <a:ext cx="4419600"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bwMode="auto">
            <a:xfrm>
              <a:off x="3505200" y="5029200"/>
              <a:ext cx="3962400" cy="304800"/>
            </a:xfrm>
            <a:prstGeom prst="rect">
              <a:avLst/>
            </a:prstGeom>
            <a:noFill/>
            <a:ln w="12700" cap="flat" cmpd="sng" algn="ctr">
              <a:solidFill>
                <a:srgbClr val="FF0000">
                  <a:alpha val="99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400" b="1"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3505200" y="5410200"/>
              <a:ext cx="3962400" cy="304800"/>
            </a:xfrm>
            <a:prstGeom prst="rect">
              <a:avLst/>
            </a:prstGeom>
            <a:noFill/>
            <a:ln w="12700" cap="flat" cmpd="sng" algn="ctr">
              <a:solidFill>
                <a:srgbClr val="FF0000">
                  <a:alpha val="99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400" b="1" i="0" u="none" strike="noStrike" cap="none" normalizeH="0" baseline="0" smtClean="0">
                <a:ln>
                  <a:noFill/>
                </a:ln>
                <a:solidFill>
                  <a:schemeClr val="tx1"/>
                </a:solidFill>
                <a:effectLst/>
                <a:latin typeface="Arial" charset="0"/>
                <a:cs typeface="Arial" charset="0"/>
              </a:endParaRPr>
            </a:p>
          </p:txBody>
        </p:sp>
      </p:grpSp>
      <p:pic>
        <p:nvPicPr>
          <p:cNvPr id="10" name="Picture 9" descr="Word2007Ribbon.png"/>
          <p:cNvPicPr>
            <a:picLocks noChangeAspect="1"/>
          </p:cNvPicPr>
          <p:nvPr/>
        </p:nvPicPr>
        <p:blipFill>
          <a:blip r:embed="rId3" cstate="print"/>
          <a:stretch>
            <a:fillRect/>
          </a:stretch>
        </p:blipFill>
        <p:spPr>
          <a:xfrm>
            <a:off x="2667000" y="3467133"/>
            <a:ext cx="1371600" cy="365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b="1" dirty="0" smtClean="0">
                <a:solidFill>
                  <a:srgbClr val="0070C0"/>
                </a:solidFill>
                <a:latin typeface="Agency FB" pitchFamily="34" charset="0"/>
              </a:rPr>
              <a:t>Copy, Cut, Paste, and Cell Addressing</a:t>
            </a:r>
            <a:br>
              <a:rPr lang="en-US" sz="3600" b="1" dirty="0" smtClean="0">
                <a:solidFill>
                  <a:srgbClr val="0070C0"/>
                </a:solidFill>
                <a:latin typeface="Agency FB" pitchFamily="34" charset="0"/>
              </a:rPr>
            </a:br>
            <a:endParaRPr lang="ar-EG" sz="3600" dirty="0">
              <a:solidFill>
                <a:srgbClr val="0070C0"/>
              </a:solidFill>
              <a:latin typeface="Agency FB" pitchFamily="34" charset="0"/>
            </a:endParaRPr>
          </a:p>
        </p:txBody>
      </p:sp>
      <p:sp>
        <p:nvSpPr>
          <p:cNvPr id="4" name="Rectangle 3"/>
          <p:cNvSpPr/>
          <p:nvPr/>
        </p:nvSpPr>
        <p:spPr>
          <a:xfrm>
            <a:off x="1676400" y="1066800"/>
            <a:ext cx="7162800" cy="4031873"/>
          </a:xfrm>
          <a:prstGeom prst="rect">
            <a:avLst/>
          </a:prstGeom>
        </p:spPr>
        <p:txBody>
          <a:bodyPr wrap="square">
            <a:spAutoFit/>
          </a:bodyPr>
          <a:lstStyle/>
          <a:p>
            <a:pPr marL="261938" indent="-261938">
              <a:buFont typeface="Wingdings" pitchFamily="2" charset="2"/>
              <a:buChar char="§"/>
            </a:pPr>
            <a:r>
              <a:rPr lang="en-US" sz="3200" dirty="0" smtClean="0">
                <a:latin typeface="Arabic Typesetting" pitchFamily="66" charset="-78"/>
                <a:cs typeface="Arabic Typesetting" pitchFamily="66" charset="-78"/>
              </a:rPr>
              <a:t>In Excel, you can copy data from one area of a worksheet and place the data you copied anywhere in the same or another worksheet.</a:t>
            </a:r>
            <a:r>
              <a:rPr lang="en-US" sz="3200" dirty="0" smtClean="0"/>
              <a:t> </a:t>
            </a:r>
            <a:r>
              <a:rPr lang="en-US" sz="3200" dirty="0" smtClean="0">
                <a:latin typeface="Arabic Typesetting" pitchFamily="66" charset="-78"/>
                <a:cs typeface="Arabic Typesetting" pitchFamily="66" charset="-78"/>
              </a:rPr>
              <a:t>Simple copy it and then paste it in the new location. </a:t>
            </a:r>
          </a:p>
          <a:p>
            <a:pPr marL="261938" indent="-261938">
              <a:buFont typeface="Wingdings" pitchFamily="2" charset="2"/>
              <a:buChar char="§"/>
            </a:pPr>
            <a:r>
              <a:rPr lang="en-US" sz="3200" dirty="0" smtClean="0">
                <a:latin typeface="Arabic Typesetting" pitchFamily="66" charset="-78"/>
                <a:cs typeface="Arabic Typesetting" pitchFamily="66" charset="-78"/>
              </a:rPr>
              <a:t>You can use Excel's Cut feature to remove information from a worksheet.  Then you can use the Paste feature to place the information you cut anywhere in the same or another worksheet.</a:t>
            </a:r>
            <a:endParaRPr lang="ar-EG" sz="3200"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sz="3600" b="1" dirty="0" smtClean="0">
                <a:solidFill>
                  <a:srgbClr val="0070C0"/>
                </a:solidFill>
                <a:latin typeface="Agency FB" pitchFamily="34" charset="0"/>
              </a:rPr>
              <a:t>Create Borders</a:t>
            </a:r>
            <a:endParaRPr lang="en-US" sz="3600" b="1" dirty="0">
              <a:solidFill>
                <a:srgbClr val="0070C0"/>
              </a:solidFill>
              <a:latin typeface="Agency FB" pitchFamily="34" charset="0"/>
            </a:endParaRPr>
          </a:p>
        </p:txBody>
      </p:sp>
      <p:sp>
        <p:nvSpPr>
          <p:cNvPr id="4" name="Rectangle 3"/>
          <p:cNvSpPr/>
          <p:nvPr/>
        </p:nvSpPr>
        <p:spPr>
          <a:xfrm>
            <a:off x="1447800" y="838200"/>
            <a:ext cx="6705600" cy="3046988"/>
          </a:xfrm>
          <a:prstGeom prst="rect">
            <a:avLst/>
          </a:prstGeom>
        </p:spPr>
        <p:txBody>
          <a:bodyPr wrap="square">
            <a:spAutoFit/>
          </a:bodyPr>
          <a:lstStyle/>
          <a:p>
            <a:r>
              <a:rPr lang="en-US" sz="3200" dirty="0" smtClean="0">
                <a:latin typeface="Arabic Typesetting" pitchFamily="66" charset="-78"/>
                <a:cs typeface="Arabic Typesetting" pitchFamily="66" charset="-78"/>
              </a:rPr>
              <a:t>Borders and colors can be added to cells manually or through the use of styles.  </a:t>
            </a:r>
            <a:r>
              <a:rPr lang="en-US" sz="3200" b="1" dirty="0" smtClean="0">
                <a:latin typeface="Arabic Typesetting" pitchFamily="66" charset="-78"/>
                <a:cs typeface="Arabic Typesetting" pitchFamily="66" charset="-78"/>
              </a:rPr>
              <a:t>To add borders manually:</a:t>
            </a:r>
          </a:p>
          <a:p>
            <a:pPr marL="514350" indent="-514350">
              <a:buFont typeface="+mj-lt"/>
              <a:buAutoNum type="arabicPeriod"/>
            </a:pPr>
            <a:r>
              <a:rPr lang="en-US" sz="3200" dirty="0" smtClean="0">
                <a:latin typeface="Arabic Typesetting" pitchFamily="66" charset="-78"/>
                <a:cs typeface="Arabic Typesetting" pitchFamily="66" charset="-78"/>
              </a:rPr>
              <a:t>Click the Borders drop down menu on the Font group of the Home tab</a:t>
            </a:r>
          </a:p>
          <a:p>
            <a:pPr marL="514350" indent="-514350">
              <a:buFont typeface="+mj-lt"/>
              <a:buAutoNum type="arabicPeriod"/>
            </a:pPr>
            <a:r>
              <a:rPr lang="en-US" sz="3200" dirty="0" smtClean="0">
                <a:latin typeface="Arabic Typesetting" pitchFamily="66" charset="-78"/>
                <a:cs typeface="Arabic Typesetting" pitchFamily="66" charset="-78"/>
              </a:rPr>
              <a:t>Choose the appropriate border</a:t>
            </a:r>
          </a:p>
          <a:p>
            <a:pPr marL="514350" indent="-514350">
              <a:buFont typeface="+mj-lt"/>
              <a:buAutoNum type="arabicPeriod"/>
            </a:pPr>
            <a:endParaRPr lang="en-US" sz="3200" dirty="0" smtClean="0">
              <a:latin typeface="Arabic Typesetting" pitchFamily="66" charset="-78"/>
              <a:cs typeface="Arabic Typesetting" pitchFamily="66" charset="-78"/>
            </a:endParaRPr>
          </a:p>
        </p:txBody>
      </p:sp>
      <p:pic>
        <p:nvPicPr>
          <p:cNvPr id="3074" name="Picture 2"/>
          <p:cNvPicPr>
            <a:picLocks noChangeAspect="1" noChangeArrowheads="1"/>
          </p:cNvPicPr>
          <p:nvPr/>
        </p:nvPicPr>
        <p:blipFill>
          <a:blip r:embed="rId2" cstate="print"/>
          <a:srcRect/>
          <a:stretch>
            <a:fillRect/>
          </a:stretch>
        </p:blipFill>
        <p:spPr bwMode="auto">
          <a:xfrm>
            <a:off x="5715000" y="2286000"/>
            <a:ext cx="3228975"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sz="3600" b="1" dirty="0" smtClean="0">
                <a:solidFill>
                  <a:srgbClr val="0070C0"/>
                </a:solidFill>
                <a:latin typeface="Agency FB" pitchFamily="34" charset="0"/>
              </a:rPr>
              <a:t>Apply colors</a:t>
            </a:r>
            <a:endParaRPr lang="ar-EG" sz="3600" b="1" dirty="0" smtClean="0">
              <a:solidFill>
                <a:srgbClr val="0070C0"/>
              </a:solidFill>
              <a:latin typeface="Agency FB" pitchFamily="34" charset="0"/>
            </a:endParaRPr>
          </a:p>
        </p:txBody>
      </p:sp>
      <p:sp>
        <p:nvSpPr>
          <p:cNvPr id="4" name="Rectangle 3"/>
          <p:cNvSpPr/>
          <p:nvPr/>
        </p:nvSpPr>
        <p:spPr>
          <a:xfrm>
            <a:off x="1676400" y="990600"/>
            <a:ext cx="3203121" cy="584775"/>
          </a:xfrm>
          <a:prstGeom prst="rect">
            <a:avLst/>
          </a:prstGeom>
        </p:spPr>
        <p:txBody>
          <a:bodyPr wrap="none">
            <a:spAutoFit/>
          </a:bodyPr>
          <a:lstStyle/>
          <a:p>
            <a:r>
              <a:rPr lang="en-US" sz="3200" b="1" dirty="0" smtClean="0">
                <a:latin typeface="Arabic Typesetting" pitchFamily="66" charset="-78"/>
                <a:cs typeface="Arabic Typesetting" pitchFamily="66" charset="-78"/>
              </a:rPr>
              <a:t>To apply colors manually:</a:t>
            </a:r>
            <a:endParaRPr lang="en-US" sz="3200" b="1" dirty="0">
              <a:latin typeface="Arabic Typesetting" pitchFamily="66" charset="-78"/>
              <a:cs typeface="Arabic Typesetting" pitchFamily="66" charset="-78"/>
            </a:endParaRPr>
          </a:p>
        </p:txBody>
      </p:sp>
      <p:sp>
        <p:nvSpPr>
          <p:cNvPr id="5" name="Rectangle 4"/>
          <p:cNvSpPr/>
          <p:nvPr/>
        </p:nvSpPr>
        <p:spPr>
          <a:xfrm>
            <a:off x="1676400" y="1600200"/>
            <a:ext cx="6858000" cy="1569660"/>
          </a:xfrm>
          <a:prstGeom prst="rect">
            <a:avLst/>
          </a:prstGeom>
        </p:spPr>
        <p:txBody>
          <a:bodyPr wrap="square">
            <a:spAutoFit/>
          </a:bodyPr>
          <a:lstStyle/>
          <a:p>
            <a:pPr marL="514350" indent="-514350">
              <a:buFont typeface="+mj-lt"/>
              <a:buAutoNum type="arabicPeriod"/>
            </a:pPr>
            <a:r>
              <a:rPr lang="en-US" sz="3200" dirty="0" smtClean="0">
                <a:latin typeface="Arabic Typesetting" pitchFamily="66" charset="-78"/>
                <a:cs typeface="Arabic Typesetting" pitchFamily="66" charset="-78"/>
              </a:rPr>
              <a:t>Click the Fill drop down menu on the Font group of the Home tab</a:t>
            </a:r>
          </a:p>
          <a:p>
            <a:pPr marL="514350" indent="-514350">
              <a:buFont typeface="+mj-lt"/>
              <a:buAutoNum type="arabicPeriod"/>
            </a:pPr>
            <a:r>
              <a:rPr lang="en-US" sz="3200" dirty="0" smtClean="0">
                <a:latin typeface="Arabic Typesetting" pitchFamily="66" charset="-78"/>
                <a:cs typeface="Arabic Typesetting" pitchFamily="66" charset="-78"/>
              </a:rPr>
              <a:t>Choose the appropriate color</a:t>
            </a:r>
          </a:p>
        </p:txBody>
      </p:sp>
      <p:pic>
        <p:nvPicPr>
          <p:cNvPr id="4098" name="Picture 2"/>
          <p:cNvPicPr>
            <a:picLocks noChangeAspect="1" noChangeArrowheads="1"/>
          </p:cNvPicPr>
          <p:nvPr/>
        </p:nvPicPr>
        <p:blipFill>
          <a:blip r:embed="rId2" cstate="print"/>
          <a:srcRect/>
          <a:stretch>
            <a:fillRect/>
          </a:stretch>
        </p:blipFill>
        <p:spPr bwMode="auto">
          <a:xfrm>
            <a:off x="3048000" y="3124199"/>
            <a:ext cx="5448300" cy="3124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solidFill>
                  <a:srgbClr val="0070C0"/>
                </a:solidFill>
                <a:latin typeface="Agency FB" pitchFamily="34" charset="0"/>
              </a:rPr>
              <a:t>Apply colors (Conts)</a:t>
            </a:r>
            <a:endParaRPr lang="ar-EG" sz="3600" dirty="0"/>
          </a:p>
        </p:txBody>
      </p:sp>
      <p:sp>
        <p:nvSpPr>
          <p:cNvPr id="4" name="Rectangle 3"/>
          <p:cNvSpPr/>
          <p:nvPr/>
        </p:nvSpPr>
        <p:spPr>
          <a:xfrm>
            <a:off x="1676400" y="1295400"/>
            <a:ext cx="64770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To apply borders and colors using styles:</a:t>
            </a:r>
          </a:p>
          <a:p>
            <a:pPr marL="514350" indent="-514350">
              <a:buFont typeface="+mj-lt"/>
              <a:buAutoNum type="arabicPeriod"/>
            </a:pPr>
            <a:r>
              <a:rPr lang="en-US" sz="3200" dirty="0" smtClean="0">
                <a:latin typeface="Arabic Typesetting" pitchFamily="66" charset="-78"/>
                <a:cs typeface="Arabic Typesetting" pitchFamily="66" charset="-78"/>
              </a:rPr>
              <a:t>Click </a:t>
            </a:r>
            <a:r>
              <a:rPr lang="en-US" sz="3200" b="1" dirty="0" smtClean="0">
                <a:latin typeface="Arabic Typesetting" pitchFamily="66" charset="-78"/>
                <a:cs typeface="Arabic Typesetting" pitchFamily="66" charset="-78"/>
              </a:rPr>
              <a:t>Cell Styles </a:t>
            </a:r>
            <a:r>
              <a:rPr lang="en-US" sz="3200" dirty="0" smtClean="0">
                <a:latin typeface="Arabic Typesetting" pitchFamily="66" charset="-78"/>
                <a:cs typeface="Arabic Typesetting" pitchFamily="66" charset="-78"/>
              </a:rPr>
              <a:t>on the </a:t>
            </a:r>
            <a:r>
              <a:rPr lang="en-US" sz="3200" b="1" dirty="0" smtClean="0">
                <a:latin typeface="Arabic Typesetting" pitchFamily="66" charset="-78"/>
                <a:cs typeface="Arabic Typesetting" pitchFamily="66" charset="-78"/>
              </a:rPr>
              <a:t>Home</a:t>
            </a:r>
            <a:r>
              <a:rPr lang="en-US" sz="3200" dirty="0" smtClean="0">
                <a:latin typeface="Arabic Typesetting" pitchFamily="66" charset="-78"/>
                <a:cs typeface="Arabic Typesetting" pitchFamily="66" charset="-78"/>
              </a:rPr>
              <a:t> tab</a:t>
            </a:r>
          </a:p>
          <a:p>
            <a:pPr marL="514350" indent="-514350">
              <a:buFont typeface="+mj-lt"/>
              <a:buAutoNum type="arabicPeriod"/>
            </a:pPr>
            <a:r>
              <a:rPr lang="en-US" sz="3200" dirty="0" smtClean="0">
                <a:latin typeface="Arabic Typesetting" pitchFamily="66" charset="-78"/>
                <a:cs typeface="Arabic Typesetting" pitchFamily="66" charset="-78"/>
              </a:rPr>
              <a:t>Choose a style </a:t>
            </a:r>
            <a:r>
              <a:rPr lang="en-US" sz="3200" u="sng" dirty="0" smtClean="0">
                <a:latin typeface="Arabic Typesetting" pitchFamily="66" charset="-78"/>
                <a:cs typeface="Arabic Typesetting" pitchFamily="66" charset="-78"/>
              </a:rPr>
              <a:t>or </a:t>
            </a:r>
            <a:r>
              <a:rPr lang="en-US" sz="3200" dirty="0" smtClean="0">
                <a:latin typeface="Arabic Typesetting" pitchFamily="66" charset="-78"/>
                <a:cs typeface="Arabic Typesetting" pitchFamily="66" charset="-78"/>
              </a:rPr>
              <a:t>click </a:t>
            </a:r>
            <a:r>
              <a:rPr lang="en-US" sz="3200" b="1" dirty="0" smtClean="0">
                <a:latin typeface="Arabic Typesetting" pitchFamily="66" charset="-78"/>
                <a:cs typeface="Arabic Typesetting" pitchFamily="66" charset="-78"/>
              </a:rPr>
              <a:t>New Cell Style</a:t>
            </a:r>
            <a:endParaRPr lang="en-US" sz="3200" dirty="0">
              <a:latin typeface="Arabic Typesetting" pitchFamily="66" charset="-78"/>
              <a:cs typeface="Arabic Typesetting" pitchFamily="66" charset="-78"/>
            </a:endParaRPr>
          </a:p>
        </p:txBody>
      </p:sp>
      <p:pic>
        <p:nvPicPr>
          <p:cNvPr id="5122" name="Picture 2"/>
          <p:cNvPicPr>
            <a:picLocks noChangeAspect="1" noChangeArrowheads="1"/>
          </p:cNvPicPr>
          <p:nvPr/>
        </p:nvPicPr>
        <p:blipFill>
          <a:blip r:embed="rId2" cstate="print"/>
          <a:srcRect/>
          <a:stretch>
            <a:fillRect/>
          </a:stretch>
        </p:blipFill>
        <p:spPr bwMode="auto">
          <a:xfrm>
            <a:off x="1828800" y="2971800"/>
            <a:ext cx="676275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90800"/>
            <a:ext cx="6705600" cy="1143000"/>
          </a:xfrm>
        </p:spPr>
        <p:txBody>
          <a:bodyPr/>
          <a:lstStyle/>
          <a:p>
            <a:r>
              <a:rPr lang="en-US" b="1" dirty="0" smtClean="0">
                <a:solidFill>
                  <a:srgbClr val="0070C0"/>
                </a:solidFill>
                <a:latin typeface="Agency FB" pitchFamily="34" charset="0"/>
              </a:rPr>
              <a:t/>
            </a:r>
            <a:br>
              <a:rPr lang="en-US" b="1" dirty="0" smtClean="0">
                <a:solidFill>
                  <a:srgbClr val="0070C0"/>
                </a:solidFill>
                <a:latin typeface="Agency FB" pitchFamily="34" charset="0"/>
              </a:rPr>
            </a:br>
            <a:r>
              <a:rPr lang="en-US" b="1" dirty="0" smtClean="0">
                <a:solidFill>
                  <a:srgbClr val="0070C0"/>
                </a:solidFill>
                <a:latin typeface="Agency FB" pitchFamily="34" charset="0"/>
              </a:rPr>
              <a:t>Format Numbers</a:t>
            </a:r>
            <a:r>
              <a:rPr lang="en-US" b="1" dirty="0" smtClean="0"/>
              <a:t/>
            </a:r>
            <a:br>
              <a:rPr lang="en-US" b="1" dirty="0" smtClean="0"/>
            </a:br>
            <a:endParaRPr lang="ar-EG"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Format Numbers</a:t>
            </a: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533400"/>
            <a:ext cx="8001000" cy="5867400"/>
          </a:xfrm>
        </p:spPr>
        <p:txBody>
          <a:bodyPr/>
          <a:lstStyle/>
          <a:p>
            <a:pPr algn="l" rtl="0">
              <a:buNone/>
            </a:pPr>
            <a:r>
              <a:rPr lang="en-US" dirty="0" smtClean="0">
                <a:latin typeface="Arabic Typesetting" pitchFamily="66" charset="-78"/>
                <a:cs typeface="Arabic Typesetting" pitchFamily="66" charset="-78"/>
              </a:rPr>
              <a:t>Format the numbers that entered into Microsoft Excel. </a:t>
            </a:r>
            <a:r>
              <a:rPr lang="en-US" b="1" dirty="0" smtClean="0">
                <a:latin typeface="Arabic Typesetting" pitchFamily="66" charset="-78"/>
                <a:cs typeface="Arabic Typesetting" pitchFamily="66" charset="-78"/>
              </a:rPr>
              <a:t>For</a:t>
            </a:r>
            <a:r>
              <a:rPr lang="en-US" dirty="0" smtClean="0">
                <a:latin typeface="Arabic Typesetting" pitchFamily="66" charset="-78"/>
                <a:cs typeface="Arabic Typesetting" pitchFamily="66" charset="-78"/>
              </a:rPr>
              <a:t> </a:t>
            </a:r>
            <a:r>
              <a:rPr lang="en-US" b="1" dirty="0" smtClean="0">
                <a:latin typeface="Arabic Typesetting" pitchFamily="66" charset="-78"/>
                <a:cs typeface="Arabic Typesetting" pitchFamily="66" charset="-78"/>
              </a:rPr>
              <a:t>example</a:t>
            </a:r>
            <a:r>
              <a:rPr lang="en-US" dirty="0" smtClean="0">
                <a:latin typeface="Arabic Typesetting" pitchFamily="66" charset="-78"/>
                <a:cs typeface="Arabic Typesetting" pitchFamily="66" charset="-78"/>
              </a:rPr>
              <a:t>, you can add commas to separate thousands, specify the number of decimal places, place a dollar sign in front of a number, or display a number as a percent.</a:t>
            </a:r>
          </a:p>
          <a:p>
            <a:pPr marL="514350" indent="-514350" algn="l" rtl="0">
              <a:buFont typeface="+mj-lt"/>
              <a:buAutoNum type="arabicPeriod"/>
            </a:pPr>
            <a:r>
              <a:rPr lang="en-US" b="1" dirty="0" smtClean="0">
                <a:latin typeface="Arabic Typesetting" pitchFamily="66" charset="-78"/>
                <a:cs typeface="Arabic Typesetting" pitchFamily="66" charset="-78"/>
              </a:rPr>
              <a:t>The Method for Formatting numbers </a:t>
            </a:r>
            <a:r>
              <a:rPr lang="en-US" b="1" dirty="0" smtClean="0">
                <a:latin typeface="Arabic Typesetting" pitchFamily="66" charset="-78"/>
                <a:cs typeface="Arabic Typesetting" pitchFamily="66" charset="-78"/>
                <a:sym typeface="Wingdings" pitchFamily="2" charset="2"/>
              </a:rPr>
              <a:t>(Example):</a:t>
            </a:r>
            <a:endParaRPr lang="en-US" sz="3200" dirty="0" smtClean="0">
              <a:latin typeface="Arabic Typesetting" pitchFamily="66" charset="-78"/>
              <a:cs typeface="Arabic Typesetting" pitchFamily="66" charset="-78"/>
            </a:endParaRPr>
          </a:p>
          <a:p>
            <a:pPr marL="971550" lvl="1" indent="-514350" algn="l" rtl="0">
              <a:buFont typeface="+mj-lt"/>
              <a:buAutoNum type="arabicPeriod"/>
            </a:pPr>
            <a:r>
              <a:rPr lang="en-US" sz="3200" dirty="0" smtClean="0">
                <a:latin typeface="Arabic Typesetting" pitchFamily="66" charset="-78"/>
                <a:cs typeface="Arabic Typesetting" pitchFamily="66" charset="-78"/>
              </a:rPr>
              <a:t>Move to cell B8. </a:t>
            </a:r>
          </a:p>
          <a:p>
            <a:pPr marL="971550" lvl="1" indent="-514350" algn="l" rtl="0">
              <a:buFont typeface="+mj-lt"/>
              <a:buAutoNum type="arabicPeriod"/>
            </a:pPr>
            <a:r>
              <a:rPr lang="en-US" sz="3200" dirty="0" smtClean="0">
                <a:latin typeface="Arabic Typesetting" pitchFamily="66" charset="-78"/>
                <a:cs typeface="Arabic Typesetting" pitchFamily="66" charset="-78"/>
              </a:rPr>
              <a:t>Type 1234567. </a:t>
            </a:r>
          </a:p>
          <a:p>
            <a:pPr marL="971550" lvl="1" indent="-514350" algn="l" rtl="0">
              <a:buFont typeface="+mj-lt"/>
              <a:buAutoNum type="arabicPeriod"/>
            </a:pPr>
            <a:r>
              <a:rPr lang="en-US" sz="3200" dirty="0" smtClean="0">
                <a:latin typeface="Arabic Typesetting" pitchFamily="66" charset="-78"/>
                <a:cs typeface="Arabic Typesetting" pitchFamily="66" charset="-78"/>
              </a:rPr>
              <a:t>Click the check mark on the Formula bar. </a:t>
            </a:r>
          </a:p>
          <a:p>
            <a:pPr marL="971550" lvl="1" indent="-514350" algn="l" rtl="0">
              <a:buFont typeface="+mj-lt"/>
              <a:buAutoNum type="arabicPeriod" startAt="4"/>
            </a:pPr>
            <a:r>
              <a:rPr lang="en-US" sz="3200" dirty="0" smtClean="0">
                <a:latin typeface="Arabic Typesetting" pitchFamily="66" charset="-78"/>
                <a:cs typeface="Arabic Typesetting" pitchFamily="66" charset="-78"/>
              </a:rPr>
              <a:t>Choose the Home tab. </a:t>
            </a:r>
          </a:p>
          <a:p>
            <a:pPr marL="971550" lvl="1" indent="-514350" algn="l" rtl="0">
              <a:buFont typeface="+mj-lt"/>
              <a:buAutoNum type="arabicPeriod" startAt="4"/>
            </a:pPr>
            <a:r>
              <a:rPr lang="en-US" sz="3200" dirty="0" smtClean="0">
                <a:latin typeface="Arabic Typesetting" pitchFamily="66" charset="-78"/>
                <a:cs typeface="Arabic Typesetting" pitchFamily="66" charset="-78"/>
              </a:rPr>
              <a:t>Click the down arrow next to the Number Format box A menu appears. </a:t>
            </a:r>
          </a:p>
          <a:p>
            <a:pPr marL="971550" lvl="1" indent="-514350" algn="l" rtl="0">
              <a:buFont typeface="+mj-lt"/>
              <a:buAutoNum type="arabicPeriod" startAt="4"/>
            </a:pPr>
            <a:endParaRPr lang="en-US" sz="3200" b="1" dirty="0" smtClean="0">
              <a:latin typeface="Arabic Typesetting" pitchFamily="66" charset="-78"/>
              <a:cs typeface="Arabic Typesetting" pitchFamily="66" charset="-78"/>
            </a:endParaRPr>
          </a:p>
          <a:p>
            <a:pPr algn="l" rtl="0"/>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ar-EG" sz="3600" b="1" dirty="0" smtClean="0">
                <a:solidFill>
                  <a:srgbClr val="0070C0"/>
                </a:solidFill>
                <a:latin typeface="Agency FB" pitchFamily="34" charset="0"/>
              </a:rPr>
              <a:t> </a:t>
            </a:r>
            <a:r>
              <a:rPr lang="en-US" sz="3600" b="1" dirty="0" smtClean="0">
                <a:solidFill>
                  <a:srgbClr val="0070C0"/>
                </a:solidFill>
                <a:latin typeface="Agency FB" pitchFamily="34" charset="0"/>
              </a:rPr>
              <a:t>Format Numbers (Conts) </a:t>
            </a: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990600"/>
            <a:ext cx="8001000" cy="6248400"/>
          </a:xfrm>
        </p:spPr>
        <p:txBody>
          <a:bodyPr/>
          <a:lstStyle/>
          <a:p>
            <a:pPr marL="971550" lvl="1" indent="-514350" algn="l" rtl="0">
              <a:buFont typeface="+mj-lt"/>
              <a:buAutoNum type="arabicPeriod" startAt="5"/>
            </a:pPr>
            <a:r>
              <a:rPr lang="en-US" sz="3200" dirty="0" smtClean="0">
                <a:latin typeface="Arabic Typesetting" pitchFamily="66" charset="-78"/>
                <a:cs typeface="Arabic Typesetting" pitchFamily="66" charset="-78"/>
              </a:rPr>
              <a:t>Click Number. Excel adds two decimal places to the number you typed. </a:t>
            </a:r>
          </a:p>
          <a:p>
            <a:pPr marL="971550" lvl="1" indent="-514350" algn="l" rtl="0">
              <a:buFont typeface="+mj-lt"/>
              <a:buAutoNum type="arabicPeriod" startAt="5"/>
            </a:pPr>
            <a:r>
              <a:rPr lang="en-US" sz="3200" dirty="0" smtClean="0">
                <a:latin typeface="Arabic Typesetting" pitchFamily="66" charset="-78"/>
                <a:cs typeface="Arabic Typesetting" pitchFamily="66" charset="-78"/>
              </a:rPr>
              <a:t>Click the Comma Style button .       Excel separates thousands with a comma. </a:t>
            </a:r>
          </a:p>
          <a:p>
            <a:pPr marL="971550" lvl="1" indent="-514350" algn="l" rtl="0">
              <a:buFont typeface="+mj-lt"/>
              <a:buAutoNum type="arabicPeriod" startAt="5"/>
            </a:pPr>
            <a:r>
              <a:rPr lang="en-US" sz="3200" dirty="0" smtClean="0">
                <a:latin typeface="Arabic Typesetting" pitchFamily="66" charset="-78"/>
                <a:cs typeface="Arabic Typesetting" pitchFamily="66" charset="-78"/>
              </a:rPr>
              <a:t>Click the Accounting Number Format button .           Excel adds a dollar sign to your number. </a:t>
            </a:r>
          </a:p>
          <a:p>
            <a:pPr marL="971550" lvl="1" indent="-514350" algn="l" rtl="0">
              <a:buFont typeface="+mj-lt"/>
              <a:buAutoNum type="arabicPeriod" startAt="5"/>
            </a:pPr>
            <a:r>
              <a:rPr lang="en-US" sz="3200" dirty="0" smtClean="0">
                <a:latin typeface="Arabic Typesetting" pitchFamily="66" charset="-78"/>
                <a:cs typeface="Arabic Typesetting" pitchFamily="66" charset="-78"/>
              </a:rPr>
              <a:t>Click twice on the Increase Decimal button          to change the number format to four decimal places. </a:t>
            </a:r>
          </a:p>
          <a:p>
            <a:pPr marL="971550" lvl="1" indent="-514350" algn="l" rtl="0">
              <a:buFont typeface="+mj-lt"/>
              <a:buAutoNum type="arabicPeriod" startAt="5"/>
            </a:pPr>
            <a:r>
              <a:rPr lang="en-US" sz="3200" dirty="0" smtClean="0">
                <a:latin typeface="Arabic Typesetting" pitchFamily="66" charset="-78"/>
                <a:cs typeface="Arabic Typesetting" pitchFamily="66" charset="-78"/>
              </a:rPr>
              <a:t>Click the Decrease Decimal button         if you wish to decrease the number of decimal places. </a:t>
            </a:r>
          </a:p>
          <a:p>
            <a:pPr marL="971550" lvl="1" indent="-514350" algn="l" rtl="0">
              <a:buNone/>
            </a:pPr>
            <a:endParaRPr lang="en-US" sz="3200" dirty="0" smtClean="0">
              <a:latin typeface="Arabic Typesetting" pitchFamily="66" charset="-78"/>
              <a:cs typeface="Arabic Typesetting" pitchFamily="66" charset="-78"/>
            </a:endParaRPr>
          </a:p>
          <a:p>
            <a:pPr marL="971550" lvl="1" indent="-514350" algn="l" rtl="0">
              <a:buFont typeface="+mj-lt"/>
              <a:buAutoNum type="arabicPeriod" startAt="5"/>
            </a:pPr>
            <a:endParaRPr lang="en-US" sz="3200" dirty="0" smtClean="0">
              <a:latin typeface="Arabic Typesetting" pitchFamily="66" charset="-78"/>
              <a:cs typeface="Arabic Typesetting" pitchFamily="66" charset="-78"/>
            </a:endParaRPr>
          </a:p>
          <a:p>
            <a:pPr marL="971550" lvl="1" indent="-514350" algn="l" rtl="0">
              <a:buFont typeface="+mj-lt"/>
              <a:buAutoNum type="arabicPeriod" startAt="5"/>
            </a:pPr>
            <a:endParaRPr lang="en-US" sz="3200" dirty="0" smtClean="0">
              <a:latin typeface="Arabic Typesetting" pitchFamily="66" charset="-78"/>
              <a:cs typeface="Arabic Typesetting" pitchFamily="66" charset="-78"/>
            </a:endParaRPr>
          </a:p>
          <a:p>
            <a:pPr marL="971550" lvl="1" indent="-514350" algn="l" rtl="0">
              <a:buFont typeface="+mj-lt"/>
              <a:buAutoNum type="arabicPeriod" startAt="5"/>
            </a:pPr>
            <a:endParaRPr lang="en-US" sz="3200" dirty="0" smtClean="0">
              <a:latin typeface="Arabic Typesetting" pitchFamily="66" charset="-78"/>
              <a:cs typeface="Arabic Typesetting" pitchFamily="66" charset="-78"/>
            </a:endParaRPr>
          </a:p>
          <a:p>
            <a:pPr marL="971550" lvl="1" indent="-514350" algn="l" rtl="0">
              <a:buFont typeface="+mj-lt"/>
              <a:buAutoNum type="arabicPeriod" startAt="5"/>
            </a:pPr>
            <a:endParaRPr lang="en-US" sz="3200" dirty="0" smtClean="0">
              <a:latin typeface="Arabic Typesetting" pitchFamily="66" charset="-78"/>
              <a:cs typeface="Arabic Typesetting" pitchFamily="66" charset="-78"/>
            </a:endParaRPr>
          </a:p>
          <a:p>
            <a:pPr marL="971550" lvl="1" indent="-514350" algn="l" rtl="0">
              <a:buFont typeface="+mj-lt"/>
              <a:buAutoNum type="arabicPeriod" startAt="5"/>
            </a:pPr>
            <a:endParaRPr lang="en-US" sz="3200" dirty="0" smtClean="0">
              <a:latin typeface="Arabic Typesetting" pitchFamily="66" charset="-78"/>
              <a:cs typeface="Arabic Typesetting" pitchFamily="66" charset="-78"/>
            </a:endParaRPr>
          </a:p>
          <a:p>
            <a:pPr marL="971550" lvl="1" indent="-514350" algn="l" rtl="0">
              <a:buFont typeface="+mj-lt"/>
              <a:buAutoNum type="arabicPeriod" startAt="5"/>
            </a:pPr>
            <a:endParaRPr lang="en-US" sz="3200" dirty="0" smtClean="0">
              <a:latin typeface="Arabic Typesetting" pitchFamily="66" charset="-78"/>
              <a:cs typeface="Arabic Typesetting" pitchFamily="66" charset="-78"/>
            </a:endParaRPr>
          </a:p>
          <a:p>
            <a:pPr marL="971550" lvl="1" indent="-514350" algn="l" rtl="0">
              <a:buFont typeface="+mj-lt"/>
              <a:buAutoNum type="arabicPeriod" startAt="5"/>
            </a:pPr>
            <a:endParaRPr lang="en-US" sz="3200" dirty="0" smtClean="0">
              <a:latin typeface="Arabic Typesetting" pitchFamily="66" charset="-78"/>
              <a:cs typeface="Arabic Typesetting" pitchFamily="66" charset="-78"/>
            </a:endParaRPr>
          </a:p>
        </p:txBody>
      </p:sp>
      <p:pic>
        <p:nvPicPr>
          <p:cNvPr id="2051" name="Picture 125" descr="Comma Style Button "/>
          <p:cNvPicPr>
            <a:picLocks noChangeAspect="1" noChangeArrowheads="1"/>
          </p:cNvPicPr>
          <p:nvPr/>
        </p:nvPicPr>
        <p:blipFill>
          <a:blip r:embed="rId2" cstate="print"/>
          <a:srcRect/>
          <a:stretch>
            <a:fillRect/>
          </a:stretch>
        </p:blipFill>
        <p:spPr bwMode="auto">
          <a:xfrm>
            <a:off x="5715000" y="2209800"/>
            <a:ext cx="346365" cy="30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126" descr="Accounting Number"/>
          <p:cNvPicPr>
            <a:picLocks noChangeAspect="1" noChangeArrowheads="1"/>
          </p:cNvPicPr>
          <p:nvPr/>
        </p:nvPicPr>
        <p:blipFill>
          <a:blip r:embed="rId3" cstate="print"/>
          <a:srcRect/>
          <a:stretch>
            <a:fillRect/>
          </a:stretch>
        </p:blipFill>
        <p:spPr bwMode="auto">
          <a:xfrm>
            <a:off x="6629400" y="3757863"/>
            <a:ext cx="533400" cy="280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127" descr="Increase Decimal Button"/>
          <p:cNvPicPr>
            <a:picLocks noChangeAspect="1" noChangeArrowheads="1"/>
          </p:cNvPicPr>
          <p:nvPr/>
        </p:nvPicPr>
        <p:blipFill>
          <a:blip r:embed="rId4" cstate="print"/>
          <a:srcRect/>
          <a:stretch>
            <a:fillRect/>
          </a:stretch>
        </p:blipFill>
        <p:spPr bwMode="auto">
          <a:xfrm>
            <a:off x="7086600" y="4343400"/>
            <a:ext cx="534988" cy="38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128" descr="Decrease Decimal Button"/>
          <p:cNvPicPr>
            <a:picLocks noChangeAspect="1" noChangeArrowheads="1"/>
          </p:cNvPicPr>
          <p:nvPr/>
        </p:nvPicPr>
        <p:blipFill>
          <a:blip r:embed="rId5" cstate="print"/>
          <a:srcRect/>
          <a:stretch>
            <a:fillRect/>
          </a:stretch>
        </p:blipFill>
        <p:spPr bwMode="auto">
          <a:xfrm>
            <a:off x="6172200" y="5386552"/>
            <a:ext cx="381000" cy="328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ar-EG" sz="3600" b="1" dirty="0" smtClean="0">
                <a:solidFill>
                  <a:srgbClr val="0070C0"/>
                </a:solidFill>
                <a:latin typeface="Agency FB" pitchFamily="34" charset="0"/>
              </a:rPr>
              <a:t> </a:t>
            </a:r>
            <a:r>
              <a:rPr lang="en-US" sz="3600" b="1" dirty="0" smtClean="0">
                <a:solidFill>
                  <a:srgbClr val="0070C0"/>
                </a:solidFill>
                <a:latin typeface="Agency FB" pitchFamily="34" charset="0"/>
              </a:rPr>
              <a:t>Format Numbers (Conts) </a:t>
            </a: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914400"/>
            <a:ext cx="7620000" cy="5562600"/>
          </a:xfrm>
        </p:spPr>
        <p:txBody>
          <a:bodyPr/>
          <a:lstStyle/>
          <a:p>
            <a:pPr marL="514350" indent="-514350" algn="l" rtl="0">
              <a:buNone/>
            </a:pPr>
            <a:endParaRPr lang="en-US" b="1" dirty="0" smtClean="0">
              <a:latin typeface="Arabic Typesetting" pitchFamily="66" charset="-78"/>
              <a:cs typeface="Arabic Typesetting" pitchFamily="66" charset="-78"/>
            </a:endParaRPr>
          </a:p>
          <a:p>
            <a:pPr algn="l" rtl="0"/>
            <a:endParaRPr lang="en-US" dirty="0"/>
          </a:p>
        </p:txBody>
      </p:sp>
      <p:pic>
        <p:nvPicPr>
          <p:cNvPr id="6" name="Picture 122" descr="Format Numbers Example"/>
          <p:cNvPicPr>
            <a:picLocks noChangeAspect="1" noChangeArrowheads="1"/>
          </p:cNvPicPr>
          <p:nvPr/>
        </p:nvPicPr>
        <p:blipFill>
          <a:blip r:embed="rId2" cstate="print"/>
          <a:srcRect/>
          <a:stretch>
            <a:fillRect/>
          </a:stretch>
        </p:blipFill>
        <p:spPr bwMode="auto">
          <a:xfrm>
            <a:off x="1981200" y="914400"/>
            <a:ext cx="60960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123" descr="Add Number format"/>
          <p:cNvPicPr>
            <a:picLocks noChangeAspect="1" noChangeArrowheads="1"/>
          </p:cNvPicPr>
          <p:nvPr/>
        </p:nvPicPr>
        <p:blipFill>
          <a:blip r:embed="rId3" cstate="print"/>
          <a:srcRect/>
          <a:stretch>
            <a:fillRect/>
          </a:stretch>
        </p:blipFill>
        <p:spPr bwMode="auto">
          <a:xfrm>
            <a:off x="1676400" y="1981200"/>
            <a:ext cx="32766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124" descr="Add Comma Format"/>
          <p:cNvPicPr>
            <a:picLocks noChangeAspect="1" noChangeArrowheads="1"/>
          </p:cNvPicPr>
          <p:nvPr/>
        </p:nvPicPr>
        <p:blipFill>
          <a:blip r:embed="rId4" cstate="print"/>
          <a:srcRect/>
          <a:stretch>
            <a:fillRect/>
          </a:stretch>
        </p:blipFill>
        <p:spPr bwMode="auto">
          <a:xfrm>
            <a:off x="5181600" y="2057399"/>
            <a:ext cx="3505200" cy="4191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ar-EG" sz="3600" b="1" dirty="0" smtClean="0">
                <a:solidFill>
                  <a:srgbClr val="0070C0"/>
                </a:solidFill>
                <a:latin typeface="Agency FB" pitchFamily="34" charset="0"/>
              </a:rPr>
              <a:t> </a:t>
            </a:r>
            <a:r>
              <a:rPr lang="en-US" sz="3600" b="1" dirty="0" smtClean="0">
                <a:solidFill>
                  <a:srgbClr val="0070C0"/>
                </a:solidFill>
                <a:latin typeface="Agency FB" pitchFamily="34" charset="0"/>
              </a:rPr>
              <a:t>Change a decimal to a percent</a:t>
            </a:r>
            <a:r>
              <a:rPr lang="en-US" sz="3600" dirty="0" smtClean="0"/>
              <a:t>.</a:t>
            </a:r>
            <a:r>
              <a:rPr lang="en-US" sz="3600" b="1" dirty="0" smtClean="0">
                <a:solidFill>
                  <a:srgbClr val="0070C0"/>
                </a:solidFill>
                <a:latin typeface="Agency FB" pitchFamily="34" charset="0"/>
              </a:rPr>
              <a:t> </a:t>
            </a: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685800"/>
            <a:ext cx="8001000" cy="6248400"/>
          </a:xfrm>
        </p:spPr>
        <p:txBody>
          <a:bodyPr/>
          <a:lstStyle/>
          <a:p>
            <a:pPr marL="742950" lvl="0" indent="-742950" algn="l" rtl="0">
              <a:lnSpc>
                <a:spcPct val="75000"/>
              </a:lnSpc>
              <a:buFont typeface="+mj-lt"/>
              <a:buAutoNum type="arabicPeriod"/>
            </a:pPr>
            <a:r>
              <a:rPr lang="en-US" dirty="0" smtClean="0">
                <a:latin typeface="Arabic Typesetting" pitchFamily="66" charset="-78"/>
                <a:cs typeface="Arabic Typesetting" pitchFamily="66" charset="-78"/>
              </a:rPr>
              <a:t>Move to cell B9. </a:t>
            </a:r>
          </a:p>
          <a:p>
            <a:pPr marL="742950" lvl="0" indent="-742950" algn="l" rtl="0">
              <a:lnSpc>
                <a:spcPct val="75000"/>
              </a:lnSpc>
              <a:buFont typeface="+mj-lt"/>
              <a:buAutoNum type="arabicPeriod"/>
            </a:pPr>
            <a:r>
              <a:rPr lang="en-US" dirty="0" smtClean="0">
                <a:latin typeface="Arabic Typesetting" pitchFamily="66" charset="-78"/>
                <a:cs typeface="Arabic Typesetting" pitchFamily="66" charset="-78"/>
              </a:rPr>
              <a:t>Type .35 (</a:t>
            </a:r>
            <a:r>
              <a:rPr lang="en-US" u="sng" dirty="0" smtClean="0">
                <a:latin typeface="Arabic Typesetting" pitchFamily="66" charset="-78"/>
                <a:cs typeface="Arabic Typesetting" pitchFamily="66" charset="-78"/>
              </a:rPr>
              <a:t>Note</a:t>
            </a:r>
            <a:r>
              <a:rPr lang="en-US" dirty="0" smtClean="0">
                <a:latin typeface="Arabic Typesetting" pitchFamily="66" charset="-78"/>
                <a:cs typeface="Arabic Typesetting" pitchFamily="66" charset="-78"/>
              </a:rPr>
              <a:t>: </a:t>
            </a:r>
            <a:r>
              <a:rPr lang="en-US" sz="3600" b="1" dirty="0" smtClean="0">
                <a:latin typeface="Arabic Typesetting" pitchFamily="66" charset="-78"/>
                <a:cs typeface="Arabic Typesetting" pitchFamily="66" charset="-78"/>
              </a:rPr>
              <a:t>.</a:t>
            </a:r>
            <a:r>
              <a:rPr lang="en-US" dirty="0" smtClean="0">
                <a:latin typeface="Arabic Typesetting" pitchFamily="66" charset="-78"/>
                <a:cs typeface="Arabic Typesetting" pitchFamily="66" charset="-78"/>
              </a:rPr>
              <a:t> is the decimal point). </a:t>
            </a:r>
          </a:p>
          <a:p>
            <a:pPr marL="742950" lvl="0" indent="-742950" algn="l" rtl="0">
              <a:lnSpc>
                <a:spcPct val="75000"/>
              </a:lnSpc>
              <a:buFont typeface="+mj-lt"/>
              <a:buAutoNum type="arabicPeriod"/>
            </a:pPr>
            <a:r>
              <a:rPr lang="en-US" dirty="0" smtClean="0">
                <a:latin typeface="Arabic Typesetting" pitchFamily="66" charset="-78"/>
                <a:cs typeface="Arabic Typesetting" pitchFamily="66" charset="-78"/>
              </a:rPr>
              <a:t>Click the check mark on the formula bar. </a:t>
            </a:r>
          </a:p>
          <a:p>
            <a:pPr marL="742950" lvl="0" indent="-742950" algn="l" rtl="0">
              <a:lnSpc>
                <a:spcPct val="75000"/>
              </a:lnSpc>
              <a:buFont typeface="+mj-lt"/>
              <a:buAutoNum type="arabicPeriod"/>
            </a:pPr>
            <a:r>
              <a:rPr lang="en-US" dirty="0" smtClean="0">
                <a:latin typeface="Arabic Typesetting" pitchFamily="66" charset="-78"/>
                <a:cs typeface="Arabic Typesetting" pitchFamily="66" charset="-78"/>
              </a:rPr>
              <a:t>Choose the Home tab. </a:t>
            </a:r>
          </a:p>
          <a:p>
            <a:pPr marL="742950" lvl="0" indent="-742950" algn="l" rtl="0">
              <a:lnSpc>
                <a:spcPct val="75000"/>
              </a:lnSpc>
              <a:buFont typeface="+mj-lt"/>
              <a:buAutoNum type="arabicPeriod"/>
            </a:pPr>
            <a:r>
              <a:rPr lang="en-US" dirty="0" smtClean="0">
                <a:latin typeface="Arabic Typesetting" pitchFamily="66" charset="-78"/>
                <a:cs typeface="Arabic Typesetting" pitchFamily="66" charset="-78"/>
              </a:rPr>
              <a:t>Click the Percent Style button .       Excel turns the decimal to a percent.</a:t>
            </a:r>
          </a:p>
          <a:p>
            <a:pPr marL="800100" indent="-742950" algn="l" rtl="0">
              <a:buFont typeface="+mj-lt"/>
              <a:buAutoNum type="arabicPeriod"/>
            </a:pPr>
            <a:endParaRPr lang="en-US" sz="3600" dirty="0" smtClean="0">
              <a:latin typeface="Arabic Typesetting" pitchFamily="66" charset="-78"/>
              <a:cs typeface="Arabic Typesetting" pitchFamily="66" charset="-78"/>
            </a:endParaRPr>
          </a:p>
          <a:p>
            <a:pPr marL="971550" lvl="1" indent="-514350" algn="l" rtl="0">
              <a:buFont typeface="+mj-lt"/>
              <a:buAutoNum type="arabicPeriod"/>
            </a:pPr>
            <a:endParaRPr lang="en-US" sz="3200" dirty="0" smtClean="0">
              <a:latin typeface="Arabic Typesetting" pitchFamily="66" charset="-78"/>
              <a:cs typeface="Arabic Typesetting" pitchFamily="66" charset="-78"/>
            </a:endParaRPr>
          </a:p>
          <a:p>
            <a:pPr marL="971550" lvl="1" indent="-514350" algn="l" rtl="0">
              <a:buFont typeface="+mj-lt"/>
              <a:buAutoNum type="arabicPeriod"/>
            </a:pPr>
            <a:endParaRPr lang="en-US" sz="3200" dirty="0" smtClean="0">
              <a:latin typeface="Arabic Typesetting" pitchFamily="66" charset="-78"/>
              <a:cs typeface="Arabic Typesetting" pitchFamily="66" charset="-78"/>
            </a:endParaRPr>
          </a:p>
          <a:p>
            <a:pPr marL="971550" lvl="1" indent="-514350" algn="l" rtl="0">
              <a:buFont typeface="+mj-lt"/>
              <a:buAutoNum type="arabicPeriod"/>
            </a:pPr>
            <a:endParaRPr lang="en-US" sz="3200" dirty="0" smtClean="0">
              <a:latin typeface="Arabic Typesetting" pitchFamily="66" charset="-78"/>
              <a:cs typeface="Arabic Typesetting" pitchFamily="66" charset="-78"/>
            </a:endParaRPr>
          </a:p>
          <a:p>
            <a:pPr marL="971550" lvl="1" indent="-514350" algn="l" rtl="0">
              <a:buFont typeface="+mj-lt"/>
              <a:buAutoNum type="arabicPeriod"/>
            </a:pPr>
            <a:endParaRPr lang="en-US" sz="3200" dirty="0" smtClean="0">
              <a:latin typeface="Arabic Typesetting" pitchFamily="66" charset="-78"/>
              <a:cs typeface="Arabic Typesetting" pitchFamily="66" charset="-78"/>
            </a:endParaRPr>
          </a:p>
        </p:txBody>
      </p:sp>
      <p:pic>
        <p:nvPicPr>
          <p:cNvPr id="4098" name="Picture 129" descr="Enter Decimal"/>
          <p:cNvPicPr>
            <a:picLocks noChangeAspect="1" noChangeArrowheads="1"/>
          </p:cNvPicPr>
          <p:nvPr/>
        </p:nvPicPr>
        <p:blipFill>
          <a:blip r:embed="rId2" cstate="print"/>
          <a:srcRect/>
          <a:stretch>
            <a:fillRect/>
          </a:stretch>
        </p:blipFill>
        <p:spPr bwMode="auto">
          <a:xfrm>
            <a:off x="1612900" y="3429000"/>
            <a:ext cx="32639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130" descr="Percent Result"/>
          <p:cNvPicPr>
            <a:picLocks noChangeAspect="1" noChangeArrowheads="1"/>
          </p:cNvPicPr>
          <p:nvPr/>
        </p:nvPicPr>
        <p:blipFill>
          <a:blip r:embed="rId3" cstate="print"/>
          <a:srcRect/>
          <a:stretch>
            <a:fillRect/>
          </a:stretch>
        </p:blipFill>
        <p:spPr bwMode="auto">
          <a:xfrm>
            <a:off x="5105400" y="3048000"/>
            <a:ext cx="3505200" cy="3276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131" descr="Percent Style Button"/>
          <p:cNvPicPr>
            <a:picLocks noChangeAspect="1" noChangeArrowheads="1"/>
          </p:cNvPicPr>
          <p:nvPr/>
        </p:nvPicPr>
        <p:blipFill>
          <a:blip r:embed="rId4" cstate="print"/>
          <a:srcRect/>
          <a:stretch>
            <a:fillRect/>
          </a:stretch>
        </p:blipFill>
        <p:spPr bwMode="auto">
          <a:xfrm>
            <a:off x="5257800" y="2514600"/>
            <a:ext cx="533400" cy="359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b="1" dirty="0" smtClean="0">
                <a:solidFill>
                  <a:srgbClr val="0070C0"/>
                </a:solidFill>
                <a:latin typeface="Agency FB" pitchFamily="34" charset="0"/>
              </a:rPr>
              <a:t>Worksheets (Conts)</a:t>
            </a:r>
            <a:endParaRPr lang="ar-EG" sz="3600" dirty="0"/>
          </a:p>
        </p:txBody>
      </p:sp>
      <p:sp>
        <p:nvSpPr>
          <p:cNvPr id="4" name="Rectangle 3"/>
          <p:cNvSpPr/>
          <p:nvPr/>
        </p:nvSpPr>
        <p:spPr>
          <a:xfrm>
            <a:off x="1600200" y="1143000"/>
            <a:ext cx="7010400" cy="5016758"/>
          </a:xfrm>
          <a:prstGeom prst="rect">
            <a:avLst/>
          </a:prstGeom>
        </p:spPr>
        <p:txBody>
          <a:bodyPr wrap="square">
            <a:spAutoFit/>
          </a:bodyPr>
          <a:lstStyle/>
          <a:p>
            <a:pPr marL="514350"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Microsoft Excel consists of worksheets. Each worksheet contains columns and rows.</a:t>
            </a:r>
          </a:p>
          <a:p>
            <a:pPr marL="514350" indent="-514350">
              <a:buFont typeface="+mj-lt"/>
              <a:buAutoNum type="arabicPeriod"/>
            </a:pPr>
            <a:r>
              <a:rPr lang="en-US" sz="3200" dirty="0" smtClean="0">
                <a:latin typeface="Arabic Typesetting" pitchFamily="66" charset="-78"/>
                <a:ea typeface="Times New Roman" pitchFamily="18" charset="0"/>
                <a:cs typeface="Arabic Typesetting" pitchFamily="66" charset="-78"/>
              </a:rPr>
              <a:t>A </a:t>
            </a:r>
            <a:r>
              <a:rPr lang="en-US" sz="3200" u="sng" dirty="0" smtClean="0">
                <a:latin typeface="Arabic Typesetting" pitchFamily="66" charset="-78"/>
                <a:ea typeface="Times New Roman" pitchFamily="18" charset="0"/>
                <a:cs typeface="Arabic Typesetting" pitchFamily="66" charset="-78"/>
              </a:rPr>
              <a:t>cell</a:t>
            </a:r>
            <a:r>
              <a:rPr lang="en-US" sz="3200" dirty="0" smtClean="0">
                <a:latin typeface="Arabic Typesetting" pitchFamily="66" charset="-78"/>
                <a:ea typeface="Times New Roman" pitchFamily="18" charset="0"/>
                <a:cs typeface="Arabic Typesetting" pitchFamily="66" charset="-78"/>
              </a:rPr>
              <a:t> is where the column and row intersect. </a:t>
            </a:r>
            <a:endParaRPr lang="en-US" sz="3200" dirty="0" smtClean="0">
              <a:latin typeface="Arabic Typesetting" pitchFamily="66" charset="-78"/>
              <a:cs typeface="Arabic Typesetting" pitchFamily="66" charset="-78"/>
            </a:endParaRPr>
          </a:p>
          <a:p>
            <a:pPr marL="514350" indent="-514350">
              <a:buFont typeface="+mj-lt"/>
              <a:buAutoNum type="arabicPeriod" startAt="3"/>
            </a:pPr>
            <a:r>
              <a:rPr lang="en-US" sz="3200" dirty="0" smtClean="0">
                <a:latin typeface="Arabic Typesetting" pitchFamily="66" charset="-78"/>
                <a:cs typeface="Arabic Typesetting" pitchFamily="66" charset="-78"/>
              </a:rPr>
              <a:t>For example, the cell located in the upper-left corner of the worksheet is </a:t>
            </a:r>
            <a:r>
              <a:rPr lang="en-US" sz="3200" b="1" dirty="0" smtClean="0">
                <a:latin typeface="Arabic Typesetting" pitchFamily="66" charset="-78"/>
                <a:cs typeface="Arabic Typesetting" pitchFamily="66" charset="-78"/>
              </a:rPr>
              <a:t>cell A1, meaning column A, row 1</a:t>
            </a:r>
            <a:r>
              <a:rPr lang="en-US" sz="3200" dirty="0" smtClean="0">
                <a:latin typeface="Arabic Typesetting" pitchFamily="66" charset="-78"/>
                <a:cs typeface="Arabic Typesetting" pitchFamily="66" charset="-78"/>
              </a:rPr>
              <a:t>. and </a:t>
            </a:r>
            <a:r>
              <a:rPr lang="en-US" sz="3200" b="1" dirty="0" smtClean="0">
                <a:latin typeface="Arabic Typesetting" pitchFamily="66" charset="-78"/>
                <a:cs typeface="Arabic Typesetting" pitchFamily="66" charset="-78"/>
              </a:rPr>
              <a:t>cell E10 is located under column E on row 10</a:t>
            </a:r>
            <a:r>
              <a:rPr lang="en-US" sz="3200" dirty="0" smtClean="0">
                <a:latin typeface="Arabic Typesetting" pitchFamily="66" charset="-78"/>
                <a:cs typeface="Arabic Typesetting" pitchFamily="66" charset="-78"/>
              </a:rPr>
              <a:t>. You enter your data into the cells on the worksheet.</a:t>
            </a:r>
          </a:p>
          <a:p>
            <a:pPr marL="514350" lvl="1" indent="-514350">
              <a:buFont typeface="+mj-lt"/>
              <a:buAutoNum type="arabicPeriod" startAt="4"/>
            </a:pPr>
            <a:r>
              <a:rPr lang="en-US" sz="3200" u="sng" dirty="0" smtClean="0">
                <a:latin typeface="Arabic Typesetting" pitchFamily="66" charset="-78"/>
                <a:cs typeface="Arabic Typesetting" pitchFamily="66" charset="-78"/>
              </a:rPr>
              <a:t>Groups of cells </a:t>
            </a:r>
            <a:r>
              <a:rPr lang="en-US" sz="3200" dirty="0" smtClean="0">
                <a:latin typeface="Arabic Typesetting" pitchFamily="66" charset="-78"/>
                <a:cs typeface="Arabic Typesetting" pitchFamily="66" charset="-78"/>
              </a:rPr>
              <a:t>are called </a:t>
            </a:r>
            <a:r>
              <a:rPr lang="en-US" sz="3200" b="1" dirty="0" smtClean="0">
                <a:latin typeface="Arabic Typesetting" pitchFamily="66" charset="-78"/>
                <a:cs typeface="Arabic Typesetting" pitchFamily="66" charset="-78"/>
              </a:rPr>
              <a:t>ranges</a:t>
            </a:r>
            <a:r>
              <a:rPr lang="en-US" sz="3200" dirty="0" smtClean="0">
                <a:latin typeface="Arabic Typesetting" pitchFamily="66" charset="-78"/>
                <a:cs typeface="Arabic Typesetting" pitchFamily="66" charset="-78"/>
              </a:rPr>
              <a:t> or </a:t>
            </a:r>
            <a:r>
              <a:rPr lang="en-US" sz="3200" b="1" dirty="0" smtClean="0">
                <a:latin typeface="Arabic Typesetting" pitchFamily="66" charset="-78"/>
                <a:cs typeface="Arabic Typesetting" pitchFamily="66" charset="-78"/>
              </a:rPr>
              <a:t>blocks</a:t>
            </a:r>
            <a:r>
              <a:rPr lang="en-US" sz="3200" dirty="0" smtClean="0">
                <a:latin typeface="Arabic Typesetting" pitchFamily="66" charset="-78"/>
                <a:cs typeface="Arabic Typesetting" pitchFamily="66" charset="-78"/>
              </a:rPr>
              <a:t>; can be selected with mouse or keyboard</a:t>
            </a:r>
          </a:p>
          <a:p>
            <a:pPr marL="514350" indent="-514350">
              <a:buFont typeface="+mj-lt"/>
              <a:buAutoNum type="arabicPeriod" startAt="3"/>
            </a:pPr>
            <a:endParaRPr lang="en-US" sz="3200" dirty="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90800"/>
            <a:ext cx="6705600" cy="1143000"/>
          </a:xfrm>
        </p:spPr>
        <p:txBody>
          <a:bodyPr/>
          <a:lstStyle/>
          <a:p>
            <a:r>
              <a:rPr lang="en-US" b="1" dirty="0" smtClean="0">
                <a:solidFill>
                  <a:srgbClr val="0070C0"/>
                </a:solidFill>
                <a:latin typeface="Agency FB" pitchFamily="34" charset="0"/>
              </a:rPr>
              <a:t/>
            </a:r>
            <a:br>
              <a:rPr lang="en-US" b="1" dirty="0" smtClean="0">
                <a:solidFill>
                  <a:srgbClr val="0070C0"/>
                </a:solidFill>
                <a:latin typeface="Agency FB" pitchFamily="34" charset="0"/>
              </a:rPr>
            </a:br>
            <a:r>
              <a:rPr lang="en-US" b="1" dirty="0" smtClean="0">
                <a:solidFill>
                  <a:srgbClr val="0070C0"/>
                </a:solidFill>
                <a:latin typeface="Agency FB" pitchFamily="34" charset="0"/>
              </a:rPr>
              <a:t>Creating Excel Functions, Filling Cells</a:t>
            </a:r>
            <a:r>
              <a:rPr lang="en-US" b="1" dirty="0" smtClean="0"/>
              <a:t/>
            </a:r>
            <a:br>
              <a:rPr lang="en-US" b="1" dirty="0" smtClean="0"/>
            </a:br>
            <a:endParaRPr lang="ar-EG"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Using Reference Operators</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990600"/>
            <a:ext cx="7620000" cy="5867400"/>
          </a:xfrm>
        </p:spPr>
        <p:txBody>
          <a:bodyPr/>
          <a:lstStyle/>
          <a:p>
            <a:pPr algn="l" rtl="0">
              <a:buNone/>
            </a:pPr>
            <a:r>
              <a:rPr lang="en-US" u="sng" dirty="0" smtClean="0">
                <a:latin typeface="Arabic Typesetting" pitchFamily="66" charset="-78"/>
                <a:cs typeface="Arabic Typesetting" pitchFamily="66" charset="-78"/>
              </a:rPr>
              <a:t>There are two types of reference operators</a:t>
            </a:r>
            <a:r>
              <a:rPr lang="en-US" dirty="0" smtClean="0">
                <a:latin typeface="Arabic Typesetting" pitchFamily="66" charset="-78"/>
                <a:cs typeface="Arabic Typesetting" pitchFamily="66" charset="-78"/>
              </a:rPr>
              <a:t>: </a:t>
            </a:r>
            <a:r>
              <a:rPr lang="en-US" b="1" dirty="0" smtClean="0">
                <a:latin typeface="Arabic Typesetting" pitchFamily="66" charset="-78"/>
                <a:cs typeface="Arabic Typesetting" pitchFamily="66" charset="-78"/>
              </a:rPr>
              <a:t>range</a:t>
            </a:r>
            <a:r>
              <a:rPr lang="en-US" dirty="0" smtClean="0">
                <a:latin typeface="Arabic Typesetting" pitchFamily="66" charset="-78"/>
                <a:cs typeface="Arabic Typesetting" pitchFamily="66" charset="-78"/>
              </a:rPr>
              <a:t>  and </a:t>
            </a:r>
            <a:r>
              <a:rPr lang="en-US" b="1" dirty="0" smtClean="0">
                <a:latin typeface="Arabic Typesetting" pitchFamily="66" charset="-78"/>
                <a:cs typeface="Arabic Typesetting" pitchFamily="66" charset="-78"/>
              </a:rPr>
              <a:t>union</a:t>
            </a:r>
          </a:p>
          <a:p>
            <a:pPr algn="l" rtl="0"/>
            <a:r>
              <a:rPr lang="en-US" dirty="0" smtClean="0">
                <a:latin typeface="Arabic Typesetting" pitchFamily="66" charset="-78"/>
                <a:cs typeface="Arabic Typesetting" pitchFamily="66" charset="-78"/>
              </a:rPr>
              <a:t>A </a:t>
            </a:r>
            <a:r>
              <a:rPr lang="en-US" b="1" dirty="0" smtClean="0">
                <a:latin typeface="Arabic Typesetting" pitchFamily="66" charset="-78"/>
                <a:cs typeface="Arabic Typesetting" pitchFamily="66" charset="-78"/>
              </a:rPr>
              <a:t>range reference </a:t>
            </a:r>
            <a:r>
              <a:rPr lang="en-US" dirty="0" smtClean="0">
                <a:latin typeface="Arabic Typesetting" pitchFamily="66" charset="-78"/>
                <a:cs typeface="Arabic Typesetting" pitchFamily="66" charset="-78"/>
              </a:rPr>
              <a:t>refers to all the cells between and including the reference. </a:t>
            </a:r>
            <a:r>
              <a:rPr lang="en-US" b="1" dirty="0" smtClean="0">
                <a:latin typeface="Arabic Typesetting" pitchFamily="66" charset="-78"/>
                <a:cs typeface="Arabic Typesetting" pitchFamily="66" charset="-78"/>
              </a:rPr>
              <a:t>It’s</a:t>
            </a:r>
            <a:r>
              <a:rPr lang="en-US" dirty="0" smtClean="0">
                <a:latin typeface="Arabic Typesetting" pitchFamily="66" charset="-78"/>
                <a:cs typeface="Arabic Typesetting" pitchFamily="66" charset="-78"/>
              </a:rPr>
              <a:t> consists of two cell addresses separated by a colon. </a:t>
            </a:r>
          </a:p>
          <a:p>
            <a:pPr algn="l" rtl="0"/>
            <a:r>
              <a:rPr lang="en-US" b="1" dirty="0" smtClean="0">
                <a:solidFill>
                  <a:srgbClr val="FF0000"/>
                </a:solidFill>
                <a:latin typeface="Arabic Typesetting" pitchFamily="66" charset="-78"/>
                <a:cs typeface="Arabic Typesetting" pitchFamily="66" charset="-78"/>
              </a:rPr>
              <a:t>EX: </a:t>
            </a:r>
            <a:r>
              <a:rPr lang="en-US" dirty="0" smtClean="0">
                <a:latin typeface="Arabic Typesetting" pitchFamily="66" charset="-78"/>
                <a:cs typeface="Arabic Typesetting" pitchFamily="66" charset="-78"/>
              </a:rPr>
              <a:t>The reference </a:t>
            </a:r>
            <a:r>
              <a:rPr lang="en-US" b="1" dirty="0" smtClean="0">
                <a:latin typeface="Arabic Typesetting" pitchFamily="66" charset="-78"/>
                <a:cs typeface="Arabic Typesetting" pitchFamily="66" charset="-78"/>
              </a:rPr>
              <a:t>A1:A3</a:t>
            </a:r>
            <a:r>
              <a:rPr lang="en-US" dirty="0" smtClean="0">
                <a:latin typeface="Arabic Typesetting" pitchFamily="66" charset="-78"/>
                <a:cs typeface="Arabic Typesetting" pitchFamily="66" charset="-78"/>
              </a:rPr>
              <a:t> </a:t>
            </a:r>
            <a:r>
              <a:rPr lang="en-US" u="sng" dirty="0" smtClean="0">
                <a:latin typeface="Arabic Typesetting" pitchFamily="66" charset="-78"/>
                <a:cs typeface="Arabic Typesetting" pitchFamily="66" charset="-78"/>
              </a:rPr>
              <a:t>includes cells </a:t>
            </a:r>
            <a:r>
              <a:rPr lang="en-US" b="1" dirty="0" smtClean="0">
                <a:latin typeface="Arabic Typesetting" pitchFamily="66" charset="-78"/>
                <a:cs typeface="Arabic Typesetting" pitchFamily="66" charset="-78"/>
              </a:rPr>
              <a:t>A1, A2, and A3. </a:t>
            </a:r>
          </a:p>
          <a:p>
            <a:pPr algn="l" rtl="0"/>
            <a:r>
              <a:rPr lang="en-US" dirty="0" smtClean="0">
                <a:latin typeface="Arabic Typesetting" pitchFamily="66" charset="-78"/>
                <a:cs typeface="Arabic Typesetting" pitchFamily="66" charset="-78"/>
              </a:rPr>
              <a:t>A </a:t>
            </a:r>
            <a:r>
              <a:rPr lang="en-US" b="1" dirty="0" smtClean="0">
                <a:latin typeface="Arabic Typesetting" pitchFamily="66" charset="-78"/>
                <a:cs typeface="Arabic Typesetting" pitchFamily="66" charset="-78"/>
              </a:rPr>
              <a:t>union reference </a:t>
            </a:r>
            <a:r>
              <a:rPr lang="en-US" dirty="0" smtClean="0">
                <a:latin typeface="Arabic Typesetting" pitchFamily="66" charset="-78"/>
                <a:cs typeface="Arabic Typesetting" pitchFamily="66" charset="-78"/>
              </a:rPr>
              <a:t>includes two or more references. </a:t>
            </a:r>
            <a:r>
              <a:rPr lang="en-US" b="1" dirty="0" smtClean="0">
                <a:latin typeface="Arabic Typesetting" pitchFamily="66" charset="-78"/>
                <a:cs typeface="Arabic Typesetting" pitchFamily="66" charset="-78"/>
              </a:rPr>
              <a:t>It’s </a:t>
            </a:r>
            <a:r>
              <a:rPr lang="en-US" dirty="0" smtClean="0">
                <a:latin typeface="Arabic Typesetting" pitchFamily="66" charset="-78"/>
                <a:cs typeface="Arabic Typesetting" pitchFamily="66" charset="-78"/>
              </a:rPr>
              <a:t>consists of two or more numbers, range references, or cell addresses separated by a comma. </a:t>
            </a:r>
          </a:p>
          <a:p>
            <a:pPr algn="l" rtl="0"/>
            <a:r>
              <a:rPr lang="en-US" b="1" dirty="0" smtClean="0">
                <a:solidFill>
                  <a:srgbClr val="FF0000"/>
                </a:solidFill>
                <a:latin typeface="Arabic Typesetting" pitchFamily="66" charset="-78"/>
                <a:cs typeface="Arabic Typesetting" pitchFamily="66" charset="-78"/>
              </a:rPr>
              <a:t>EX: </a:t>
            </a:r>
            <a:r>
              <a:rPr lang="en-US" dirty="0" smtClean="0">
                <a:latin typeface="Arabic Typesetting" pitchFamily="66" charset="-78"/>
                <a:cs typeface="Arabic Typesetting" pitchFamily="66" charset="-78"/>
              </a:rPr>
              <a:t>The reference </a:t>
            </a:r>
            <a:r>
              <a:rPr lang="en-US" b="1" dirty="0" smtClean="0">
                <a:latin typeface="Arabic Typesetting" pitchFamily="66" charset="-78"/>
                <a:cs typeface="Arabic Typesetting" pitchFamily="66" charset="-78"/>
              </a:rPr>
              <a:t>A7,B8:B10, C9,10 </a:t>
            </a:r>
            <a:r>
              <a:rPr lang="en-US" u="sng" dirty="0" smtClean="0">
                <a:latin typeface="Arabic Typesetting" pitchFamily="66" charset="-78"/>
                <a:cs typeface="Arabic Typesetting" pitchFamily="66" charset="-78"/>
              </a:rPr>
              <a:t>refers to </a:t>
            </a:r>
            <a:r>
              <a:rPr lang="en-US" b="1" dirty="0" smtClean="0">
                <a:latin typeface="Arabic Typesetting" pitchFamily="66" charset="-78"/>
                <a:cs typeface="Arabic Typesetting" pitchFamily="66" charset="-78"/>
              </a:rPr>
              <a:t>cells A7, B8 to B10, C9 and the number 10.</a:t>
            </a:r>
          </a:p>
          <a:p>
            <a:pPr algn="l" rtl="0"/>
            <a:endParaRPr lang="en-US"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90800"/>
            <a:ext cx="6705600" cy="1143000"/>
          </a:xfrm>
        </p:spPr>
        <p:txBody>
          <a:bodyPr/>
          <a:lstStyle/>
          <a:p>
            <a:r>
              <a:rPr lang="en-US" b="1" dirty="0" smtClean="0">
                <a:solidFill>
                  <a:srgbClr val="0070C0"/>
                </a:solidFill>
                <a:latin typeface="Agency FB" pitchFamily="34" charset="0"/>
              </a:rPr>
              <a:t/>
            </a:r>
            <a:br>
              <a:rPr lang="en-US" b="1" dirty="0" smtClean="0">
                <a:solidFill>
                  <a:srgbClr val="0070C0"/>
                </a:solidFill>
                <a:latin typeface="Agency FB" pitchFamily="34" charset="0"/>
              </a:rPr>
            </a:br>
            <a:r>
              <a:rPr lang="en-US" b="1" dirty="0" smtClean="0">
                <a:solidFill>
                  <a:srgbClr val="0070C0"/>
                </a:solidFill>
                <a:latin typeface="Agency FB" pitchFamily="34" charset="0"/>
              </a:rPr>
              <a:t/>
            </a:r>
            <a:br>
              <a:rPr lang="en-US" b="1" dirty="0" smtClean="0">
                <a:solidFill>
                  <a:srgbClr val="0070C0"/>
                </a:solidFill>
                <a:latin typeface="Agency FB" pitchFamily="34" charset="0"/>
              </a:rPr>
            </a:br>
            <a:r>
              <a:rPr lang="en-US" b="1" dirty="0" smtClean="0">
                <a:solidFill>
                  <a:srgbClr val="0070C0"/>
                </a:solidFill>
                <a:latin typeface="Agency FB" pitchFamily="34" charset="0"/>
              </a:rPr>
              <a:t>Understanding Functions</a:t>
            </a:r>
            <a:r>
              <a:rPr lang="en-US" b="1" dirty="0" smtClean="0"/>
              <a:t/>
            </a:r>
            <a:br>
              <a:rPr lang="en-US" b="1" dirty="0" smtClean="0"/>
            </a:br>
            <a:r>
              <a:rPr lang="en-US" b="1" dirty="0" smtClean="0"/>
              <a:t/>
            </a:r>
            <a:br>
              <a:rPr lang="en-US" b="1" dirty="0" smtClean="0"/>
            </a:br>
            <a:endParaRPr lang="ar-EG"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Using Reference Operators</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buNone/>
            </a:pPr>
            <a:r>
              <a:rPr lang="en-US" dirty="0" smtClean="0">
                <a:latin typeface="Arabic Typesetting" pitchFamily="66" charset="-78"/>
                <a:cs typeface="Arabic Typesetting" pitchFamily="66" charset="-78"/>
              </a:rPr>
              <a:t>Functions are prewritten formulas .</a:t>
            </a:r>
            <a:r>
              <a:rPr lang="en-US" b="1" dirty="0" smtClean="0">
                <a:latin typeface="Arabic Typesetting" pitchFamily="66" charset="-78"/>
                <a:cs typeface="Arabic Typesetting" pitchFamily="66" charset="-78"/>
              </a:rPr>
              <a:t>At using a function, remember the following:</a:t>
            </a:r>
          </a:p>
          <a:p>
            <a:pPr marL="914400" lvl="1" indent="-514350" algn="l" rtl="0">
              <a:buFont typeface="+mj-lt"/>
              <a:buAutoNum type="arabicPeriod"/>
            </a:pPr>
            <a:r>
              <a:rPr lang="en-US" sz="3200" dirty="0" smtClean="0">
                <a:latin typeface="Arabic Typesetting" pitchFamily="66" charset="-78"/>
                <a:cs typeface="Arabic Typesetting" pitchFamily="66" charset="-78"/>
              </a:rPr>
              <a:t>Use an equal sign to begin a formula.</a:t>
            </a:r>
          </a:p>
          <a:p>
            <a:pPr marL="914400" lvl="1" indent="-514350" algn="l" rtl="0">
              <a:buFont typeface="+mj-lt"/>
              <a:buAutoNum type="arabicPeriod"/>
            </a:pPr>
            <a:r>
              <a:rPr lang="en-US" sz="3200" dirty="0" smtClean="0">
                <a:latin typeface="Arabic Typesetting" pitchFamily="66" charset="-78"/>
                <a:cs typeface="Arabic Typesetting" pitchFamily="66" charset="-78"/>
              </a:rPr>
              <a:t>Specify the function name.</a:t>
            </a:r>
          </a:p>
          <a:p>
            <a:pPr marL="914400" lvl="1" indent="-514350" algn="l" rtl="0">
              <a:buFont typeface="+mj-lt"/>
              <a:buAutoNum type="arabicPeriod"/>
            </a:pPr>
            <a:r>
              <a:rPr lang="en-US" sz="3200" dirty="0" smtClean="0">
                <a:latin typeface="Arabic Typesetting" pitchFamily="66" charset="-78"/>
                <a:cs typeface="Arabic Typesetting" pitchFamily="66" charset="-78"/>
              </a:rPr>
              <a:t>Enclose arguments within parentheses. </a:t>
            </a:r>
          </a:p>
          <a:p>
            <a:pPr marL="914400" lvl="1" indent="-514350" algn="l" rtl="0">
              <a:buFont typeface="+mj-lt"/>
              <a:buAutoNum type="arabicPeriod"/>
            </a:pPr>
            <a:r>
              <a:rPr lang="en-US" sz="3200" dirty="0" smtClean="0">
                <a:latin typeface="Arabic Typesetting" pitchFamily="66" charset="-78"/>
                <a:cs typeface="Arabic Typesetting" pitchFamily="66" charset="-78"/>
              </a:rPr>
              <a:t>Use a comma to separate arguments.</a:t>
            </a:r>
          </a:p>
          <a:p>
            <a:pPr algn="l" rtl="0"/>
            <a:r>
              <a:rPr lang="en-US" b="1" dirty="0" smtClean="0">
                <a:latin typeface="Arabic Typesetting" pitchFamily="66" charset="-78"/>
                <a:cs typeface="Arabic Typesetting" pitchFamily="66" charset="-78"/>
              </a:rPr>
              <a:t>an example of a function:   </a:t>
            </a:r>
            <a:r>
              <a:rPr lang="en-US" b="1" dirty="0" smtClean="0">
                <a:solidFill>
                  <a:srgbClr val="FF0000"/>
                </a:solidFill>
                <a:latin typeface="Arabic Typesetting" pitchFamily="66" charset="-78"/>
                <a:cs typeface="Arabic Typesetting" pitchFamily="66" charset="-78"/>
              </a:rPr>
              <a:t>=SUM(2,13,A1,B2:C7)</a:t>
            </a:r>
          </a:p>
          <a:p>
            <a:pPr algn="l" rtl="0"/>
            <a:r>
              <a:rPr lang="en-US" b="1" u="sng" dirty="0" smtClean="0">
                <a:latin typeface="Arabic Typesetting" pitchFamily="66" charset="-78"/>
                <a:cs typeface="Arabic Typesetting" pitchFamily="66" charset="-78"/>
              </a:rPr>
              <a:t>Note: </a:t>
            </a:r>
            <a:r>
              <a:rPr lang="en-US" dirty="0" smtClean="0">
                <a:latin typeface="Arabic Typesetting" pitchFamily="66" charset="-78"/>
                <a:cs typeface="Arabic Typesetting" pitchFamily="66" charset="-78"/>
              </a:rPr>
              <a:t>After typing the first letter of a function name, the AutoComplete list appears, and by double-clicking on item in the AutoComplete list Excel will complete the function name and enter the first parenthesis.</a:t>
            </a:r>
          </a:p>
          <a:p>
            <a:pPr algn="l" rtl="0"/>
            <a:endParaRPr lang="en-US" dirty="0" smtClean="0">
              <a:latin typeface="Arabic Typesetting" pitchFamily="66" charset="-78"/>
              <a:cs typeface="Arabic Typesetting" pitchFamily="66" charset="-78"/>
            </a:endParaRPr>
          </a:p>
          <a:p>
            <a:pPr algn="l" rtl="0"/>
            <a:endParaRPr lang="en-US"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Functions</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marL="514350" indent="-514350" algn="l" rtl="0">
              <a:buNone/>
            </a:pPr>
            <a:r>
              <a:rPr lang="en-US" b="1" dirty="0" smtClean="0">
                <a:latin typeface="Arabic Typesetting" pitchFamily="66" charset="-78"/>
                <a:cs typeface="Arabic Typesetting" pitchFamily="66" charset="-78"/>
              </a:rPr>
              <a:t>The SUM function adds argument values. </a:t>
            </a:r>
          </a:p>
          <a:p>
            <a:pPr marL="804863" lvl="0" indent="-514350" algn="l" rtl="0">
              <a:buFont typeface="+mj-lt"/>
              <a:buAutoNum type="arabicPeriod"/>
            </a:pPr>
            <a:r>
              <a:rPr lang="en-US" dirty="0" smtClean="0">
                <a:latin typeface="Arabic Typesetting" pitchFamily="66" charset="-78"/>
                <a:cs typeface="Arabic Typesetting" pitchFamily="66" charset="-78"/>
              </a:rPr>
              <a:t>Open Microsoft Excel. </a:t>
            </a:r>
          </a:p>
          <a:p>
            <a:pPr marL="804863" lvl="0" indent="-514350" algn="l" rtl="0">
              <a:buFont typeface="+mj-lt"/>
              <a:buAutoNum type="arabicPeriod"/>
            </a:pPr>
            <a:r>
              <a:rPr lang="en-US" dirty="0" smtClean="0">
                <a:latin typeface="Arabic Typesetting" pitchFamily="66" charset="-78"/>
                <a:cs typeface="Arabic Typesetting" pitchFamily="66" charset="-78"/>
              </a:rPr>
              <a:t>Type 12 in cell B1. and Press Enter. </a:t>
            </a:r>
          </a:p>
          <a:p>
            <a:pPr marL="804863" lvl="0" indent="-514350" algn="l" rtl="0">
              <a:buFont typeface="+mj-lt"/>
              <a:buAutoNum type="arabicPeriod"/>
            </a:pPr>
            <a:r>
              <a:rPr lang="en-US" dirty="0" smtClean="0">
                <a:latin typeface="Arabic Typesetting" pitchFamily="66" charset="-78"/>
                <a:cs typeface="Arabic Typesetting" pitchFamily="66" charset="-78"/>
              </a:rPr>
              <a:t>Type 27 in cell B2. and Press Enter. </a:t>
            </a:r>
          </a:p>
          <a:p>
            <a:pPr marL="804863" lvl="0" indent="-514350" algn="l" rtl="0">
              <a:buFont typeface="+mj-lt"/>
              <a:buAutoNum type="arabicPeriod"/>
            </a:pPr>
            <a:r>
              <a:rPr lang="en-US" dirty="0" smtClean="0">
                <a:latin typeface="Arabic Typesetting" pitchFamily="66" charset="-78"/>
                <a:cs typeface="Arabic Typesetting" pitchFamily="66" charset="-78"/>
              </a:rPr>
              <a:t>Type 24 in cell B3. and Press Enter. </a:t>
            </a:r>
          </a:p>
          <a:p>
            <a:pPr marL="804863" lvl="0" indent="-514350" algn="l" rtl="0">
              <a:buFont typeface="+mj-lt"/>
              <a:buAutoNum type="arabicPeriod"/>
            </a:pPr>
            <a:r>
              <a:rPr lang="en-US" dirty="0" smtClean="0">
                <a:latin typeface="Arabic Typesetting" pitchFamily="66" charset="-78"/>
                <a:cs typeface="Arabic Typesetting" pitchFamily="66" charset="-78"/>
              </a:rPr>
              <a:t>Type =SUM(B1:B3) in cell A4. and Press Enter. </a:t>
            </a:r>
          </a:p>
          <a:p>
            <a:pPr marL="804863" lvl="0" indent="-514350" algn="l" rtl="0">
              <a:buFont typeface="+mj-lt"/>
              <a:buAutoNum type="arabicPeriod"/>
            </a:pPr>
            <a:r>
              <a:rPr lang="en-US" dirty="0" smtClean="0">
                <a:latin typeface="Arabic Typesetting" pitchFamily="66" charset="-78"/>
                <a:cs typeface="Arabic Typesetting" pitchFamily="66" charset="-78"/>
              </a:rPr>
              <a:t>The sum of cells B1 to B3, which is 63, appears. </a:t>
            </a: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pic>
        <p:nvPicPr>
          <p:cNvPr id="6146" name="Picture 219" descr="Sum Function Example"/>
          <p:cNvPicPr>
            <a:picLocks noChangeAspect="1" noChangeArrowheads="1"/>
          </p:cNvPicPr>
          <p:nvPr/>
        </p:nvPicPr>
        <p:blipFill>
          <a:blip r:embed="rId2" cstate="print"/>
          <a:srcRect/>
          <a:stretch>
            <a:fillRect/>
          </a:stretch>
        </p:blipFill>
        <p:spPr bwMode="auto">
          <a:xfrm>
            <a:off x="2743200" y="4789487"/>
            <a:ext cx="4952999" cy="1611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Alternate Method: </a:t>
            </a:r>
            <a:br>
              <a:rPr lang="en-US" sz="3600" b="1" dirty="0" smtClean="0">
                <a:solidFill>
                  <a:srgbClr val="0070C0"/>
                </a:solidFill>
                <a:latin typeface="Agency FB" pitchFamily="34" charset="0"/>
              </a:rPr>
            </a:br>
            <a:r>
              <a:rPr lang="en-US" sz="3600" b="1" dirty="0" smtClean="0">
                <a:solidFill>
                  <a:schemeClr val="tx1"/>
                </a:solidFill>
                <a:latin typeface="Agency FB" pitchFamily="34" charset="0"/>
              </a:rPr>
              <a:t>Enter a Function with the Ribbon</a:t>
            </a: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1066800"/>
            <a:ext cx="7620000" cy="5867400"/>
          </a:xfrm>
        </p:spPr>
        <p:txBody>
          <a:bodyPr/>
          <a:lstStyle/>
          <a:p>
            <a:pPr marL="804863" lvl="0" indent="-514350" algn="l" rtl="0">
              <a:buFont typeface="+mj-lt"/>
              <a:buAutoNum type="arabicPeriod"/>
            </a:pPr>
            <a:r>
              <a:rPr lang="en-US" dirty="0" smtClean="0">
                <a:latin typeface="Arabic Typesetting" pitchFamily="66" charset="-78"/>
                <a:cs typeface="Arabic Typesetting" pitchFamily="66" charset="-78"/>
              </a:rPr>
              <a:t>Type 150 in cell C1. and Press Enter. </a:t>
            </a:r>
          </a:p>
          <a:p>
            <a:pPr marL="804863" lvl="0" indent="-514350" algn="l" rtl="0">
              <a:buFont typeface="+mj-lt"/>
              <a:buAutoNum type="arabicPeriod"/>
            </a:pPr>
            <a:r>
              <a:rPr lang="en-US" dirty="0" smtClean="0">
                <a:latin typeface="Arabic Typesetting" pitchFamily="66" charset="-78"/>
                <a:cs typeface="Arabic Typesetting" pitchFamily="66" charset="-78"/>
              </a:rPr>
              <a:t>Type 85 in cell C2. and Press Enter. </a:t>
            </a:r>
          </a:p>
          <a:p>
            <a:pPr marL="804863" lvl="0" indent="-514350" algn="l" rtl="0">
              <a:buFont typeface="+mj-lt"/>
              <a:buAutoNum type="arabicPeriod"/>
            </a:pPr>
            <a:r>
              <a:rPr lang="en-US" dirty="0" smtClean="0">
                <a:latin typeface="Arabic Typesetting" pitchFamily="66" charset="-78"/>
                <a:cs typeface="Arabic Typesetting" pitchFamily="66" charset="-78"/>
              </a:rPr>
              <a:t>Type 65 in cell C3. </a:t>
            </a:r>
          </a:p>
          <a:p>
            <a:pPr marL="804863" lvl="0" indent="-514350" algn="l" rtl="0">
              <a:buFont typeface="+mj-lt"/>
              <a:buAutoNum type="arabicPeriod"/>
            </a:pPr>
            <a:r>
              <a:rPr lang="en-US" dirty="0" smtClean="0">
                <a:latin typeface="Arabic Typesetting" pitchFamily="66" charset="-78"/>
                <a:cs typeface="Arabic Typesetting" pitchFamily="66" charset="-78"/>
              </a:rPr>
              <a:t>Choose the Formulas tab. </a:t>
            </a:r>
          </a:p>
          <a:p>
            <a:pPr marL="804863" lvl="0" indent="-514350" algn="l" rtl="0">
              <a:buFont typeface="+mj-lt"/>
              <a:buAutoNum type="arabicPeriod"/>
            </a:pPr>
            <a:r>
              <a:rPr lang="en-US" dirty="0" smtClean="0">
                <a:latin typeface="Arabic Typesetting" pitchFamily="66" charset="-78"/>
                <a:cs typeface="Arabic Typesetting" pitchFamily="66" charset="-78"/>
              </a:rPr>
              <a:t>Click the Insert Function button. The Insert Function dialog box appears. </a:t>
            </a:r>
          </a:p>
          <a:p>
            <a:pPr marL="804863" lvl="0" indent="-514350" algn="l" rtl="0">
              <a:buFont typeface="+mj-lt"/>
              <a:buAutoNum type="arabicPeriod"/>
            </a:pPr>
            <a:r>
              <a:rPr lang="en-US" dirty="0" smtClean="0">
                <a:latin typeface="Arabic Typesetting" pitchFamily="66" charset="-78"/>
                <a:cs typeface="Arabic Typesetting" pitchFamily="66" charset="-78"/>
              </a:rPr>
              <a:t>Choose Math &amp; Trig in the Or Select A Category box.</a:t>
            </a:r>
          </a:p>
          <a:p>
            <a:pPr marL="804863" lvl="0" indent="-514350" algn="l" rtl="0">
              <a:buFont typeface="+mj-lt"/>
              <a:buAutoNum type="arabicPeriod"/>
            </a:pPr>
            <a:r>
              <a:rPr lang="en-US" dirty="0" smtClean="0">
                <a:latin typeface="Arabic Typesetting" pitchFamily="66" charset="-78"/>
                <a:cs typeface="Arabic Typesetting" pitchFamily="66" charset="-78"/>
              </a:rPr>
              <a:t>Click Sum in the Select A Function box. </a:t>
            </a:r>
          </a:p>
          <a:p>
            <a:pPr marL="804863" lvl="0" indent="-514350" algn="l" rtl="0">
              <a:buFont typeface="+mj-lt"/>
              <a:buAutoNum type="arabicPeriod"/>
            </a:pPr>
            <a:r>
              <a:rPr lang="en-US" dirty="0" smtClean="0">
                <a:latin typeface="Arabic Typesetting" pitchFamily="66" charset="-78"/>
                <a:cs typeface="Arabic Typesetting" pitchFamily="66" charset="-78"/>
              </a:rPr>
              <a:t>Click OK. The Function Arguments dialog box appears. </a:t>
            </a: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Alternate Method: </a:t>
            </a:r>
            <a:br>
              <a:rPr lang="en-US" sz="3600" b="1" dirty="0" smtClean="0">
                <a:solidFill>
                  <a:srgbClr val="0070C0"/>
                </a:solidFill>
                <a:latin typeface="Agency FB" pitchFamily="34" charset="0"/>
              </a:rPr>
            </a:br>
            <a:r>
              <a:rPr lang="en-US" sz="3600" b="1" dirty="0" smtClean="0">
                <a:solidFill>
                  <a:schemeClr val="tx1"/>
                </a:solidFill>
                <a:latin typeface="Agency FB" pitchFamily="34" charset="0"/>
              </a:rPr>
              <a:t>Enter a Function with the Ribbon</a:t>
            </a: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startAt="9"/>
            </a:pPr>
            <a:r>
              <a:rPr lang="en-US" dirty="0" smtClean="0">
                <a:latin typeface="Arabic Typesetting" pitchFamily="66" charset="-78"/>
                <a:cs typeface="Arabic Typesetting" pitchFamily="66" charset="-78"/>
              </a:rPr>
              <a:t>Type C1:C3 in the Number1 field, if it does not automatically appear. </a:t>
            </a:r>
          </a:p>
          <a:p>
            <a:pPr marL="804863" indent="-514350" algn="l" rtl="0">
              <a:buFont typeface="+mj-lt"/>
              <a:buAutoNum type="arabicPeriod" startAt="9"/>
            </a:pPr>
            <a:r>
              <a:rPr lang="en-US" dirty="0" smtClean="0">
                <a:latin typeface="Arabic Typesetting" pitchFamily="66" charset="-78"/>
                <a:cs typeface="Arabic Typesetting" pitchFamily="66" charset="-78"/>
              </a:rPr>
              <a:t>Click OK. The sum of cells C1 to C3, which is 300, appears. </a:t>
            </a:r>
          </a:p>
          <a:p>
            <a:pPr marL="804863" lvl="0"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p:txBody>
      </p:sp>
      <p:pic>
        <p:nvPicPr>
          <p:cNvPr id="7170" name="Picture 220" descr="Sum Function Example -- Ribbon"/>
          <p:cNvPicPr>
            <a:picLocks noChangeAspect="1" noChangeArrowheads="1"/>
          </p:cNvPicPr>
          <p:nvPr/>
        </p:nvPicPr>
        <p:blipFill>
          <a:blip r:embed="rId2" cstate="print"/>
          <a:srcRect/>
          <a:stretch>
            <a:fillRect/>
          </a:stretch>
        </p:blipFill>
        <p:spPr bwMode="auto">
          <a:xfrm>
            <a:off x="3124199" y="3048001"/>
            <a:ext cx="5486401" cy="2285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221" descr="Function Arguments Dialog Box"/>
          <p:cNvPicPr>
            <a:picLocks noChangeAspect="1" noChangeArrowheads="1"/>
          </p:cNvPicPr>
          <p:nvPr/>
        </p:nvPicPr>
        <p:blipFill>
          <a:blip r:embed="rId3" cstate="print"/>
          <a:srcRect/>
          <a:stretch>
            <a:fillRect/>
          </a:stretch>
        </p:blipFill>
        <p:spPr bwMode="auto">
          <a:xfrm>
            <a:off x="914400" y="4267200"/>
            <a:ext cx="3960813"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Find the Lowest Number</a:t>
            </a: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marL="804863" indent="-514350" algn="l" rtl="0">
              <a:buNone/>
            </a:pPr>
            <a:r>
              <a:rPr lang="en-US" dirty="0" smtClean="0">
                <a:latin typeface="Arabic Typesetting" pitchFamily="66" charset="-78"/>
                <a:cs typeface="Arabic Typesetting" pitchFamily="66" charset="-78"/>
              </a:rPr>
              <a:t>The  </a:t>
            </a:r>
            <a:r>
              <a:rPr lang="en-US" b="1" dirty="0" smtClean="0">
                <a:latin typeface="Arabic Typesetting" pitchFamily="66" charset="-78"/>
                <a:cs typeface="Arabic Typesetting" pitchFamily="66" charset="-78"/>
              </a:rPr>
              <a:t>MIN function </a:t>
            </a:r>
            <a:r>
              <a:rPr lang="en-US" dirty="0" smtClean="0">
                <a:latin typeface="Arabic Typesetting" pitchFamily="66" charset="-78"/>
                <a:cs typeface="Arabic Typesetting" pitchFamily="66" charset="-78"/>
              </a:rPr>
              <a:t>used to find the lowest number in a series of numbers.</a:t>
            </a:r>
          </a:p>
          <a:p>
            <a:pPr marL="514350" lvl="0" indent="-514350" algn="l" rtl="0">
              <a:buFont typeface="+mj-lt"/>
              <a:buAutoNum type="arabicPeriod"/>
            </a:pPr>
            <a:r>
              <a:rPr lang="en-US" dirty="0" smtClean="0">
                <a:latin typeface="Arabic Typesetting" pitchFamily="66" charset="-78"/>
                <a:cs typeface="Arabic Typesetting" pitchFamily="66" charset="-78"/>
              </a:rPr>
              <a:t>Move to cell A7. and Type Min. </a:t>
            </a:r>
          </a:p>
          <a:p>
            <a:pPr marL="514350" lvl="0" indent="-514350" algn="l" rtl="0">
              <a:buFont typeface="+mj-lt"/>
              <a:buAutoNum type="arabicPeriod"/>
            </a:pPr>
            <a:r>
              <a:rPr lang="en-US" dirty="0" smtClean="0">
                <a:latin typeface="Arabic Typesetting" pitchFamily="66" charset="-78"/>
                <a:cs typeface="Arabic Typesetting" pitchFamily="66" charset="-78"/>
              </a:rPr>
              <a:t>Press the right arrow key to move to cell B7. </a:t>
            </a:r>
          </a:p>
          <a:p>
            <a:pPr marL="514350" lvl="0" indent="-514350" algn="l" rtl="0">
              <a:buFont typeface="+mj-lt"/>
              <a:buAutoNum type="arabicPeriod"/>
            </a:pPr>
            <a:r>
              <a:rPr lang="en-US" dirty="0" smtClean="0">
                <a:latin typeface="Arabic Typesetting" pitchFamily="66" charset="-78"/>
                <a:cs typeface="Arabic Typesetting" pitchFamily="66" charset="-78"/>
              </a:rPr>
              <a:t>Type = MIN(B1:B3). And Press Enter. </a:t>
            </a:r>
          </a:p>
          <a:p>
            <a:pPr marL="514350" lvl="0" indent="-514350" algn="l" rtl="0">
              <a:buFont typeface="+mj-lt"/>
              <a:buAutoNum type="arabicPeriod"/>
            </a:pPr>
            <a:r>
              <a:rPr lang="en-US" dirty="0" smtClean="0">
                <a:latin typeface="Arabic Typesetting" pitchFamily="66" charset="-78"/>
                <a:cs typeface="Arabic Typesetting" pitchFamily="66" charset="-78"/>
              </a:rPr>
              <a:t>The lowest number in the series, which is 12, appears. </a:t>
            </a:r>
          </a:p>
          <a:p>
            <a:pPr marL="514350" lvl="0" indent="-514350" algn="l" rtl="0">
              <a:buFont typeface="+mj-lt"/>
              <a:buAutoNum type="arabicPeriod"/>
            </a:pPr>
            <a:endParaRPr lang="en-US" dirty="0" smtClean="0">
              <a:latin typeface="Arabic Typesetting" pitchFamily="66" charset="-78"/>
              <a:cs typeface="Arabic Typesetting" pitchFamily="66" charset="-78"/>
            </a:endParaRPr>
          </a:p>
          <a:p>
            <a:pPr marL="514350" lvl="0" indent="-514350" algn="l" rtl="0">
              <a:buFont typeface="+mj-lt"/>
              <a:buAutoNum type="arabicPeriod"/>
            </a:pPr>
            <a:endParaRPr lang="en-US" dirty="0" smtClean="0">
              <a:latin typeface="Arabic Typesetting" pitchFamily="66" charset="-78"/>
              <a:cs typeface="Arabic Typesetting" pitchFamily="66" charset="-78"/>
            </a:endParaRPr>
          </a:p>
          <a:p>
            <a:pPr marL="514350" indent="-514350" algn="l" rtl="0">
              <a:buNone/>
            </a:pPr>
            <a:r>
              <a:rPr lang="en-US" b="1" u="sng" dirty="0" smtClean="0">
                <a:latin typeface="Arabic Typesetting" pitchFamily="66" charset="-78"/>
                <a:cs typeface="Arabic Typesetting" pitchFamily="66" charset="-78"/>
              </a:rPr>
              <a:t>Note: </a:t>
            </a:r>
            <a:r>
              <a:rPr lang="en-US" dirty="0" smtClean="0">
                <a:latin typeface="Arabic Typesetting" pitchFamily="66" charset="-78"/>
                <a:cs typeface="Arabic Typesetting" pitchFamily="66" charset="-78"/>
              </a:rPr>
              <a:t>You can also use the drop-down button next to the AutoSum button to calculate minimums, maximums, and counts.</a:t>
            </a:r>
          </a:p>
          <a:p>
            <a:pPr marL="514350" lvl="0"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p:txBody>
      </p:sp>
      <p:pic>
        <p:nvPicPr>
          <p:cNvPr id="8194" name="Picture 231" descr="AutoSum Button"/>
          <p:cNvPicPr>
            <a:picLocks noChangeAspect="1" noChangeArrowheads="1"/>
          </p:cNvPicPr>
          <p:nvPr/>
        </p:nvPicPr>
        <p:blipFill>
          <a:blip r:embed="rId2" cstate="print"/>
          <a:srcRect/>
          <a:stretch>
            <a:fillRect/>
          </a:stretch>
        </p:blipFill>
        <p:spPr bwMode="auto">
          <a:xfrm>
            <a:off x="7696200" y="5456237"/>
            <a:ext cx="533400" cy="340784"/>
          </a:xfrm>
          <a:prstGeom prst="rect">
            <a:avLst/>
          </a:prstGeom>
          <a:noFill/>
          <a:ln w="9525">
            <a:noFill/>
            <a:miter lim="800000"/>
            <a:headEnd/>
            <a:tailEnd/>
          </a:ln>
        </p:spPr>
      </p:pic>
      <p:pic>
        <p:nvPicPr>
          <p:cNvPr id="8195" name="Picture 230" descr="Min Function Example"/>
          <p:cNvPicPr>
            <a:picLocks noChangeAspect="1" noChangeArrowheads="1"/>
          </p:cNvPicPr>
          <p:nvPr/>
        </p:nvPicPr>
        <p:blipFill>
          <a:blip r:embed="rId3" cstate="print"/>
          <a:srcRect/>
          <a:stretch>
            <a:fillRect/>
          </a:stretch>
        </p:blipFill>
        <p:spPr bwMode="auto">
          <a:xfrm>
            <a:off x="2133601" y="4097337"/>
            <a:ext cx="5334000" cy="1389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Fill Cells Automatically</a:t>
            </a: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buNone/>
            </a:pPr>
            <a:r>
              <a:rPr lang="en-US" dirty="0" smtClean="0">
                <a:latin typeface="Arabic Typesetting" pitchFamily="66" charset="-78"/>
                <a:cs typeface="Arabic Typesetting" pitchFamily="66" charset="-78"/>
              </a:rPr>
              <a:t>You can use Microsoft Excel to fill cells automatically with a series. </a:t>
            </a:r>
            <a:r>
              <a:rPr lang="en-US" b="1" dirty="0" smtClean="0">
                <a:latin typeface="Arabic Typesetting" pitchFamily="66" charset="-78"/>
                <a:cs typeface="Arabic Typesetting" pitchFamily="66" charset="-78"/>
              </a:rPr>
              <a:t>For example</a:t>
            </a:r>
            <a:r>
              <a:rPr lang="en-US" dirty="0" smtClean="0">
                <a:latin typeface="Arabic Typesetting" pitchFamily="66" charset="-78"/>
                <a:cs typeface="Arabic Typesetting" pitchFamily="66" charset="-78"/>
              </a:rPr>
              <a:t>, you can have Excel automatically fill your worksheet with days of the week, months of the year, years, or other types of series.</a:t>
            </a:r>
          </a:p>
          <a:p>
            <a:pPr algn="l" rtl="0"/>
            <a:r>
              <a:rPr lang="en-US" b="1" dirty="0" smtClean="0">
                <a:latin typeface="Arabic Typesetting" pitchFamily="66" charset="-78"/>
                <a:cs typeface="Arabic Typesetting" pitchFamily="66" charset="-78"/>
              </a:rPr>
              <a:t>The following demonstrates filling the days of the week:</a:t>
            </a:r>
          </a:p>
          <a:p>
            <a:pPr algn="l" rtl="0">
              <a:buNone/>
            </a:pPr>
            <a:r>
              <a:rPr lang="en-US" dirty="0" smtClean="0">
                <a:latin typeface="Arabic Typesetting" pitchFamily="66" charset="-78"/>
                <a:cs typeface="Arabic Typesetting" pitchFamily="66" charset="-78"/>
              </a:rPr>
              <a:t> </a:t>
            </a:r>
          </a:p>
          <a:p>
            <a:pPr algn="l" rtl="0">
              <a:buNone/>
            </a:pPr>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p:txBody>
      </p:sp>
      <p:pic>
        <p:nvPicPr>
          <p:cNvPr id="9218" name="Picture 237" descr="Fill Cells Example"/>
          <p:cNvPicPr>
            <a:picLocks noChangeAspect="1" noChangeArrowheads="1"/>
          </p:cNvPicPr>
          <p:nvPr/>
        </p:nvPicPr>
        <p:blipFill>
          <a:blip r:embed="rId2" cstate="print"/>
          <a:srcRect/>
          <a:stretch>
            <a:fillRect/>
          </a:stretch>
        </p:blipFill>
        <p:spPr bwMode="auto">
          <a:xfrm>
            <a:off x="1676400" y="3352800"/>
            <a:ext cx="3200400" cy="299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239" descr="Fill Cells Example 2"/>
          <p:cNvPicPr>
            <a:picLocks noChangeAspect="1" noChangeArrowheads="1"/>
          </p:cNvPicPr>
          <p:nvPr/>
        </p:nvPicPr>
        <p:blipFill>
          <a:blip r:embed="rId3" cstate="print"/>
          <a:srcRect/>
          <a:stretch>
            <a:fillRect/>
          </a:stretch>
        </p:blipFill>
        <p:spPr bwMode="auto">
          <a:xfrm>
            <a:off x="5181600" y="3352800"/>
            <a:ext cx="3200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Copy Cells</a:t>
            </a: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buNone/>
            </a:pPr>
            <a:r>
              <a:rPr lang="en-US" dirty="0" smtClean="0">
                <a:latin typeface="Arabic Typesetting" pitchFamily="66" charset="-78"/>
                <a:cs typeface="Arabic Typesetting" pitchFamily="66" charset="-78"/>
              </a:rPr>
              <a:t> </a:t>
            </a:r>
          </a:p>
          <a:p>
            <a:pPr algn="l" rtl="0">
              <a:buNone/>
            </a:pPr>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a:p>
            <a:pPr marL="804863" indent="-514350" algn="l" rtl="0">
              <a:buFont typeface="+mj-lt"/>
              <a:buAutoNum type="arabicPeriod" startAt="9"/>
            </a:pPr>
            <a:endParaRPr lang="en-US" dirty="0" smtClean="0">
              <a:latin typeface="Arabic Typesetting" pitchFamily="66" charset="-78"/>
              <a:cs typeface="Arabic Typesetting" pitchFamily="66" charset="-78"/>
            </a:endParaRPr>
          </a:p>
        </p:txBody>
      </p:sp>
      <p:pic>
        <p:nvPicPr>
          <p:cNvPr id="10242" name="Picture 240" descr="Copy Cells"/>
          <p:cNvPicPr>
            <a:picLocks noChangeAspect="1" noChangeArrowheads="1"/>
          </p:cNvPicPr>
          <p:nvPr/>
        </p:nvPicPr>
        <p:blipFill>
          <a:blip r:embed="rId2" cstate="print"/>
          <a:srcRect/>
          <a:stretch>
            <a:fillRect/>
          </a:stretch>
        </p:blipFill>
        <p:spPr bwMode="auto">
          <a:xfrm>
            <a:off x="2540000" y="1008062"/>
            <a:ext cx="4699000" cy="4859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sz="3600" b="1" dirty="0" smtClean="0">
                <a:solidFill>
                  <a:srgbClr val="0070C0"/>
                </a:solidFill>
                <a:latin typeface="Agency FB" pitchFamily="34" charset="0"/>
              </a:rPr>
              <a:t>Move around a Worksheet</a:t>
            </a:r>
            <a:endParaRPr lang="ar-EG" sz="3600" b="1" dirty="0" smtClean="0">
              <a:solidFill>
                <a:srgbClr val="0070C0"/>
              </a:solidFill>
              <a:latin typeface="Agency FB" pitchFamily="34" charset="0"/>
            </a:endParaRPr>
          </a:p>
        </p:txBody>
      </p:sp>
      <p:sp>
        <p:nvSpPr>
          <p:cNvPr id="4" name="Rectangle 3"/>
          <p:cNvSpPr/>
          <p:nvPr/>
        </p:nvSpPr>
        <p:spPr>
          <a:xfrm>
            <a:off x="1447800" y="856357"/>
            <a:ext cx="7162800" cy="6001643"/>
          </a:xfrm>
          <a:prstGeom prst="rect">
            <a:avLst/>
          </a:prstGeom>
        </p:spPr>
        <p:txBody>
          <a:bodyPr wrap="square">
            <a:spAutoFit/>
          </a:bodyPr>
          <a:lstStyle/>
          <a:p>
            <a:pPr marL="261938" lvl="0" indent="-261938">
              <a:buFont typeface="Wingdings" pitchFamily="2" charset="2"/>
              <a:buChar char="§"/>
            </a:pPr>
            <a:r>
              <a:rPr lang="en-US" sz="3200" dirty="0" smtClean="0">
                <a:latin typeface="Arabic Typesetting" pitchFamily="66" charset="-78"/>
                <a:cs typeface="Arabic Typesetting" pitchFamily="66" charset="-78"/>
              </a:rPr>
              <a:t>By using the arrow keys, you can move around your selected worksheet.</a:t>
            </a:r>
          </a:p>
          <a:p>
            <a:pPr marL="261938" lvl="0" indent="-261938">
              <a:buFont typeface="Wingdings" pitchFamily="2" charset="2"/>
              <a:buChar char="§"/>
            </a:pPr>
            <a:r>
              <a:rPr lang="en-US" sz="3200" dirty="0" smtClean="0">
                <a:latin typeface="Arabic Typesetting" pitchFamily="66" charset="-78"/>
                <a:cs typeface="Arabic Typesetting" pitchFamily="66" charset="-78"/>
              </a:rPr>
              <a:t>You can use the down arrow key to move downward one cell at a time.</a:t>
            </a:r>
          </a:p>
          <a:p>
            <a:pPr marL="261938" indent="-261938">
              <a:buFont typeface="Wingdings" pitchFamily="2" charset="2"/>
              <a:buChar char="§"/>
            </a:pPr>
            <a:r>
              <a:rPr lang="en-US" sz="3200" dirty="0" smtClean="0">
                <a:latin typeface="Arabic Typesetting" pitchFamily="66" charset="-78"/>
                <a:cs typeface="Arabic Typesetting" pitchFamily="66" charset="-78"/>
              </a:rPr>
              <a:t>You can use the up arrow key to move upward one cell at a time.</a:t>
            </a:r>
          </a:p>
          <a:p>
            <a:pPr marL="261938" lvl="0" indent="-261938">
              <a:buFont typeface="Wingdings" pitchFamily="2" charset="2"/>
              <a:buChar char="§"/>
            </a:pPr>
            <a:r>
              <a:rPr lang="en-US" sz="3200" dirty="0" smtClean="0">
                <a:latin typeface="Arabic Typesetting" pitchFamily="66" charset="-78"/>
                <a:cs typeface="Arabic Typesetting" pitchFamily="66" charset="-78"/>
              </a:rPr>
              <a:t>You can use the right and left arrow keys to move right or left one cell at a time.</a:t>
            </a:r>
          </a:p>
          <a:p>
            <a:pPr marL="261938" lvl="0" indent="-261938">
              <a:buFont typeface="Wingdings" pitchFamily="2" charset="2"/>
              <a:buChar char="§"/>
            </a:pPr>
            <a:r>
              <a:rPr lang="en-US" sz="3200" dirty="0" smtClean="0">
                <a:latin typeface="Arabic Typesetting" pitchFamily="66" charset="-78"/>
                <a:cs typeface="Arabic Typesetting" pitchFamily="66" charset="-78"/>
              </a:rPr>
              <a:t>The Page Up and Page Down keys move up and down one page at a time. </a:t>
            </a:r>
          </a:p>
          <a:p>
            <a:pPr marL="261938" indent="-261938">
              <a:buFont typeface="Wingdings" pitchFamily="2" charset="2"/>
              <a:buChar char="§"/>
            </a:pPr>
            <a:endParaRPr lang="en-US" sz="3200" dirty="0" smtClean="0">
              <a:latin typeface="Arabic Typesetting" pitchFamily="66" charset="-78"/>
              <a:cs typeface="Arabic Typesetting" pitchFamily="66" charset="-78"/>
            </a:endParaRPr>
          </a:p>
          <a:p>
            <a:pPr marL="261938" lvl="0" indent="-261938">
              <a:buFont typeface="Wingdings" pitchFamily="2" charset="2"/>
              <a:buChar char="§"/>
            </a:pPr>
            <a:endParaRPr lang="en-US" sz="3200"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Adjust Column Width</a:t>
            </a: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marL="804863" lvl="0" indent="-514350" algn="l" rtl="0">
              <a:buNone/>
            </a:pPr>
            <a:endParaRPr lang="en-US" dirty="0" smtClean="0">
              <a:latin typeface="Arabic Typesetting" pitchFamily="66" charset="-78"/>
              <a:cs typeface="Arabic Typesetting" pitchFamily="66" charset="-78"/>
            </a:endParaRPr>
          </a:p>
          <a:p>
            <a:pPr marL="804863" lvl="0"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r>
              <a:rPr lang="en-US" dirty="0" smtClean="0">
                <a:latin typeface="Arabic Typesetting" pitchFamily="66" charset="-78"/>
                <a:cs typeface="Arabic Typesetting" pitchFamily="66" charset="-78"/>
              </a:rPr>
              <a:t>Move your mouse pointer over the line that separates column B and C. The Width Indicator appears. </a:t>
            </a:r>
          </a:p>
          <a:p>
            <a:pPr marL="804863" lvl="0" indent="-514350" algn="l" rtl="0">
              <a:buFont typeface="+mj-lt"/>
              <a:buAutoNum type="arabicPeriod"/>
            </a:pPr>
            <a:r>
              <a:rPr lang="en-US" dirty="0" smtClean="0">
                <a:latin typeface="Arabic Typesetting" pitchFamily="66" charset="-78"/>
                <a:cs typeface="Arabic Typesetting" pitchFamily="66" charset="-78"/>
              </a:rPr>
              <a:t>Double-click. The Column adjusts to fit the longest entry. </a:t>
            </a: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pic>
        <p:nvPicPr>
          <p:cNvPr id="11266" name="Picture 241" descr="Adjust width"/>
          <p:cNvPicPr>
            <a:picLocks noChangeAspect="1" noChangeArrowheads="1"/>
          </p:cNvPicPr>
          <p:nvPr/>
        </p:nvPicPr>
        <p:blipFill>
          <a:blip r:embed="rId2" cstate="print"/>
          <a:srcRect/>
          <a:stretch>
            <a:fillRect/>
          </a:stretch>
        </p:blipFill>
        <p:spPr bwMode="auto">
          <a:xfrm>
            <a:off x="2895600" y="1060450"/>
            <a:ext cx="3962400" cy="92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Fill Times &amp; </a:t>
            </a:r>
            <a:r>
              <a:rPr lang="ar-EG" sz="3600" b="1" dirty="0" smtClean="0">
                <a:solidFill>
                  <a:srgbClr val="0070C0"/>
                </a:solidFill>
                <a:latin typeface="Agency FB" pitchFamily="34" charset="0"/>
              </a:rPr>
              <a:t> </a:t>
            </a:r>
            <a:r>
              <a:rPr lang="en-US" sz="3600" b="1" dirty="0" smtClean="0">
                <a:solidFill>
                  <a:srgbClr val="0070C0"/>
                </a:solidFill>
                <a:latin typeface="Agency FB" pitchFamily="34" charset="0"/>
              </a:rPr>
              <a:t>Fill Numbers</a:t>
            </a: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r>
              <a:rPr lang="en-US" dirty="0" smtClean="0">
                <a:latin typeface="Arabic Typesetting" pitchFamily="66" charset="-78"/>
                <a:cs typeface="Arabic Typesetting" pitchFamily="66" charset="-78"/>
              </a:rPr>
              <a:t>Type a data(numbers or times) in specific cell.</a:t>
            </a:r>
          </a:p>
          <a:p>
            <a:pPr lvl="0" algn="l" rtl="0"/>
            <a:r>
              <a:rPr lang="en-US" dirty="0" smtClean="0">
                <a:latin typeface="Arabic Typesetting" pitchFamily="66" charset="-78"/>
                <a:cs typeface="Arabic Typesetting" pitchFamily="66" charset="-78"/>
              </a:rPr>
              <a:t>Grab the fill handle and drag with your mouse to highlight beginning cell  to ending cell. The data fills each cell. </a:t>
            </a:r>
          </a:p>
          <a:p>
            <a:pPr lvl="0" algn="l" rtl="0"/>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Sorting Data</a:t>
            </a:r>
            <a:br>
              <a:rPr lang="en-US" sz="3600" b="1" dirty="0" smtClean="0">
                <a:solidFill>
                  <a:srgbClr val="0070C0"/>
                </a:solidFill>
                <a:latin typeface="Agency FB" pitchFamily="34" charset="0"/>
              </a:rPr>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marL="514350" lvl="0" indent="-514350" algn="l" rtl="0">
              <a:buFont typeface="+mj-lt"/>
              <a:buAutoNum type="arabicPeriod"/>
            </a:pPr>
            <a:r>
              <a:rPr lang="en-US" dirty="0" smtClean="0">
                <a:latin typeface="Arabic Typesetting" pitchFamily="66" charset="-78"/>
                <a:cs typeface="Arabic Typesetting" pitchFamily="66" charset="-78"/>
              </a:rPr>
              <a:t>Select Data that you need to be sorted.</a:t>
            </a:r>
          </a:p>
          <a:p>
            <a:pPr marL="514350" lvl="0" indent="-514350" algn="l" rtl="0">
              <a:buFont typeface="+mj-lt"/>
              <a:buAutoNum type="arabicPeriod"/>
            </a:pPr>
            <a:r>
              <a:rPr lang="en-US" dirty="0" smtClean="0">
                <a:latin typeface="Arabic Typesetting" pitchFamily="66" charset="-78"/>
                <a:cs typeface="Arabic Typesetting" pitchFamily="66" charset="-78"/>
              </a:rPr>
              <a:t>Click on the </a:t>
            </a:r>
            <a:r>
              <a:rPr lang="en-US" b="1" dirty="0" smtClean="0">
                <a:latin typeface="Arabic Typesetting" pitchFamily="66" charset="-78"/>
                <a:cs typeface="Arabic Typesetting" pitchFamily="66" charset="-78"/>
              </a:rPr>
              <a:t>sort button </a:t>
            </a:r>
            <a:r>
              <a:rPr lang="en-US" dirty="0" smtClean="0">
                <a:latin typeface="Arabic Typesetting" pitchFamily="66" charset="-78"/>
                <a:cs typeface="Arabic Typesetting" pitchFamily="66" charset="-78"/>
              </a:rPr>
              <a:t>in </a:t>
            </a:r>
            <a:r>
              <a:rPr lang="en-US" b="1" dirty="0" smtClean="0">
                <a:latin typeface="Arabic Typesetting" pitchFamily="66" charset="-78"/>
                <a:cs typeface="Arabic Typesetting" pitchFamily="66" charset="-78"/>
              </a:rPr>
              <a:t>Data Tab</a:t>
            </a:r>
            <a:r>
              <a:rPr lang="en-US" dirty="0" smtClean="0">
                <a:latin typeface="Arabic Typesetting" pitchFamily="66" charset="-78"/>
                <a:cs typeface="Arabic Typesetting" pitchFamily="66" charset="-78"/>
              </a:rPr>
              <a:t>.</a:t>
            </a:r>
          </a:p>
          <a:p>
            <a:pPr marL="514350" lvl="0" indent="-514350" algn="l" rtl="0">
              <a:buFont typeface="+mj-lt"/>
              <a:buAutoNum type="arabicPeriod"/>
            </a:pPr>
            <a:r>
              <a:rPr lang="en-US" dirty="0" smtClean="0">
                <a:latin typeface="Arabic Typesetting" pitchFamily="66" charset="-78"/>
                <a:cs typeface="Arabic Typesetting" pitchFamily="66" charset="-78"/>
              </a:rPr>
              <a:t>Choose to sort by which column and in which directions</a:t>
            </a:r>
          </a:p>
          <a:p>
            <a:pPr algn="l" rtl="0"/>
            <a:endParaRPr lang="en-US" dirty="0" smtClean="0">
              <a:latin typeface="Arabic Typesetting" pitchFamily="66" charset="-78"/>
              <a:cs typeface="Arabic Typesetting" pitchFamily="66" charset="-78"/>
            </a:endParaRPr>
          </a:p>
          <a:p>
            <a:pPr lvl="0" algn="l" rtl="0">
              <a:buNone/>
            </a:pPr>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pic>
        <p:nvPicPr>
          <p:cNvPr id="12290" name="Picture 269"/>
          <p:cNvPicPr>
            <a:picLocks noChangeAspect="1" noChangeArrowheads="1"/>
          </p:cNvPicPr>
          <p:nvPr/>
        </p:nvPicPr>
        <p:blipFill>
          <a:blip r:embed="rId2" cstate="print"/>
          <a:srcRect/>
          <a:stretch>
            <a:fillRect/>
          </a:stretch>
        </p:blipFill>
        <p:spPr bwMode="auto">
          <a:xfrm>
            <a:off x="2590800" y="2514600"/>
            <a:ext cx="54864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Data filtering </a:t>
            </a:r>
            <a:r>
              <a:rPr lang="en-US" sz="3600" b="1" dirty="0" smtClean="0"/>
              <a:t/>
            </a:r>
            <a:br>
              <a:rPr lang="en-US" sz="3600" b="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marL="514350" indent="-514350" algn="l" rtl="0">
              <a:buNone/>
            </a:pPr>
            <a:r>
              <a:rPr lang="en-US" dirty="0" smtClean="0">
                <a:latin typeface="Arabic Typesetting" pitchFamily="66" charset="-78"/>
                <a:cs typeface="Arabic Typesetting" pitchFamily="66" charset="-78"/>
              </a:rPr>
              <a:t>The data filter option allows users to select specific data to view only.</a:t>
            </a:r>
          </a:p>
          <a:p>
            <a:pPr marL="514350" lvl="0" indent="-514350" algn="l" rtl="0">
              <a:buFont typeface="+mj-lt"/>
              <a:buAutoNum type="arabicPeriod"/>
            </a:pPr>
            <a:r>
              <a:rPr lang="en-US" dirty="0" smtClean="0">
                <a:latin typeface="Arabic Typesetting" pitchFamily="66" charset="-78"/>
                <a:cs typeface="Arabic Typesetting" pitchFamily="66" charset="-78"/>
              </a:rPr>
              <a:t>Click on the </a:t>
            </a:r>
            <a:r>
              <a:rPr lang="en-US" b="1" dirty="0" smtClean="0">
                <a:latin typeface="Arabic Typesetting" pitchFamily="66" charset="-78"/>
                <a:cs typeface="Arabic Typesetting" pitchFamily="66" charset="-78"/>
              </a:rPr>
              <a:t>filter button </a:t>
            </a:r>
            <a:r>
              <a:rPr lang="en-US" dirty="0" smtClean="0">
                <a:latin typeface="Arabic Typesetting" pitchFamily="66" charset="-78"/>
                <a:cs typeface="Arabic Typesetting" pitchFamily="66" charset="-78"/>
              </a:rPr>
              <a:t>in </a:t>
            </a:r>
            <a:r>
              <a:rPr lang="en-US" b="1" dirty="0" smtClean="0">
                <a:latin typeface="Arabic Typesetting" pitchFamily="66" charset="-78"/>
                <a:cs typeface="Arabic Typesetting" pitchFamily="66" charset="-78"/>
              </a:rPr>
              <a:t>Data  Tab</a:t>
            </a:r>
            <a:r>
              <a:rPr lang="en-US" dirty="0" smtClean="0">
                <a:latin typeface="Arabic Typesetting" pitchFamily="66" charset="-78"/>
                <a:cs typeface="Arabic Typesetting" pitchFamily="66" charset="-78"/>
              </a:rPr>
              <a:t>.</a:t>
            </a:r>
          </a:p>
          <a:p>
            <a:pPr marL="514350" lvl="0" indent="-514350" algn="l" rtl="0">
              <a:buFont typeface="+mj-lt"/>
              <a:buAutoNum type="arabicPeriod"/>
            </a:pPr>
            <a:r>
              <a:rPr lang="en-US" dirty="0" smtClean="0">
                <a:latin typeface="Arabic Typesetting" pitchFamily="66" charset="-78"/>
                <a:cs typeface="Arabic Typesetting" pitchFamily="66" charset="-78"/>
              </a:rPr>
              <a:t>The column head changes to drop down to filter data with it.</a:t>
            </a:r>
          </a:p>
          <a:p>
            <a:pPr marL="514350" lvl="0" indent="-514350" algn="l" rtl="0">
              <a:buFont typeface="+mj-lt"/>
              <a:buAutoNum type="arabicPeriod"/>
            </a:pPr>
            <a:endParaRPr lang="en-US" dirty="0" smtClean="0">
              <a:latin typeface="Arabic Typesetting" pitchFamily="66" charset="-78"/>
              <a:cs typeface="Arabic Typesetting" pitchFamily="66" charset="-78"/>
            </a:endParaRPr>
          </a:p>
          <a:p>
            <a:pPr algn="l" rtl="0"/>
            <a:endParaRPr lang="en-US" dirty="0" smtClean="0">
              <a:latin typeface="Arabic Typesetting" pitchFamily="66" charset="-78"/>
              <a:cs typeface="Arabic Typesetting" pitchFamily="66" charset="-78"/>
            </a:endParaRPr>
          </a:p>
          <a:p>
            <a:pPr lvl="0" algn="l" rtl="0">
              <a:buNone/>
            </a:pPr>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pic>
        <p:nvPicPr>
          <p:cNvPr id="13314" name="Picture 270"/>
          <p:cNvPicPr>
            <a:picLocks noChangeAspect="1" noChangeArrowheads="1"/>
          </p:cNvPicPr>
          <p:nvPr/>
        </p:nvPicPr>
        <p:blipFill>
          <a:blip r:embed="rId2" cstate="print"/>
          <a:srcRect/>
          <a:stretch>
            <a:fillRect/>
          </a:stretch>
        </p:blipFill>
        <p:spPr bwMode="auto">
          <a:xfrm>
            <a:off x="2273300" y="3048000"/>
            <a:ext cx="59563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6705600" cy="1143000"/>
          </a:xfrm>
        </p:spPr>
        <p:txBody>
          <a:bodyPr/>
          <a:lstStyle/>
          <a:p>
            <a:r>
              <a:rPr lang="en-US" b="1" dirty="0" smtClean="0">
                <a:solidFill>
                  <a:srgbClr val="0070C0"/>
                </a:solidFill>
                <a:latin typeface="Agency FB" pitchFamily="34" charset="0"/>
              </a:rPr>
              <a:t/>
            </a:r>
            <a:br>
              <a:rPr lang="en-US" b="1" dirty="0" smtClean="0">
                <a:solidFill>
                  <a:srgbClr val="0070C0"/>
                </a:solidFill>
                <a:latin typeface="Agency FB" pitchFamily="34" charset="0"/>
              </a:rPr>
            </a:br>
            <a:r>
              <a:rPr lang="en-US" b="1" dirty="0" smtClean="0">
                <a:solidFill>
                  <a:srgbClr val="0070C0"/>
                </a:solidFill>
                <a:latin typeface="Agency FB" pitchFamily="34" charset="0"/>
              </a:rPr>
              <a:t/>
            </a:r>
            <a:br>
              <a:rPr lang="en-US" b="1" dirty="0" smtClean="0">
                <a:solidFill>
                  <a:srgbClr val="0070C0"/>
                </a:solidFill>
                <a:latin typeface="Agency FB" pitchFamily="34" charset="0"/>
              </a:rPr>
            </a:br>
            <a:r>
              <a:rPr lang="en-US" b="1" dirty="0" smtClean="0">
                <a:solidFill>
                  <a:srgbClr val="0070C0"/>
                </a:solidFill>
                <a:latin typeface="Agency FB" pitchFamily="34" charset="0"/>
              </a:rPr>
              <a:t>Creating Charts</a:t>
            </a:r>
            <a:br>
              <a:rPr lang="en-US" b="1" dirty="0" smtClean="0">
                <a:solidFill>
                  <a:srgbClr val="0070C0"/>
                </a:solidFill>
                <a:latin typeface="Agency FB" pitchFamily="34" charset="0"/>
              </a:rPr>
            </a:br>
            <a:r>
              <a:rPr lang="en-US" sz="3200" b="1" dirty="0" smtClean="0">
                <a:solidFill>
                  <a:schemeClr val="tx1"/>
                </a:solidFill>
                <a:latin typeface="Arabic Typesetting" pitchFamily="66" charset="-78"/>
                <a:ea typeface="+mn-ea"/>
                <a:cs typeface="Arabic Typesetting" pitchFamily="66" charset="-78"/>
              </a:rPr>
              <a:t>Microsoft Excel, can represent numbers in a chart.</a:t>
            </a:r>
            <a:r>
              <a:rPr lang="en-US" b="1" dirty="0" smtClean="0"/>
              <a:t/>
            </a:r>
            <a:br>
              <a:rPr lang="en-US" b="1" dirty="0" smtClean="0"/>
            </a:br>
            <a:r>
              <a:rPr lang="en-US" b="1" dirty="0" smtClean="0"/>
              <a:t/>
            </a:r>
            <a:br>
              <a:rPr lang="en-US" b="1" dirty="0" smtClean="0"/>
            </a:br>
            <a:endParaRPr lang="ar-EG"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Create a Column Chart</a:t>
            </a: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pic>
        <p:nvPicPr>
          <p:cNvPr id="14338" name="Picture 273" descr="Insert Chart Example"/>
          <p:cNvPicPr>
            <a:picLocks noChangeAspect="1" noChangeArrowheads="1"/>
          </p:cNvPicPr>
          <p:nvPr/>
        </p:nvPicPr>
        <p:blipFill>
          <a:blip r:embed="rId2" cstate="print"/>
          <a:srcRect/>
          <a:stretch>
            <a:fillRect/>
          </a:stretch>
        </p:blipFill>
        <p:spPr bwMode="auto">
          <a:xfrm>
            <a:off x="2334052" y="1066800"/>
            <a:ext cx="5666948"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Apply a Chart Layout</a:t>
            </a:r>
            <a:br>
              <a:rPr lang="en-US" sz="3600" b="1" dirty="0" smtClean="0">
                <a:solidFill>
                  <a:srgbClr val="0070C0"/>
                </a:solidFill>
                <a:latin typeface="Agency FB" pitchFamily="34" charset="0"/>
              </a:rPr>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r>
              <a:rPr lang="en-US" dirty="0" smtClean="0">
                <a:latin typeface="Arabic Typesetting" pitchFamily="66" charset="-78"/>
                <a:cs typeface="Arabic Typesetting" pitchFamily="66" charset="-78"/>
              </a:rPr>
              <a:t>.</a:t>
            </a:r>
          </a:p>
          <a:p>
            <a:pPr lvl="0" algn="l" rtl="0"/>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pic>
        <p:nvPicPr>
          <p:cNvPr id="15362" name="Picture 274" descr="Apply a Layout"/>
          <p:cNvPicPr>
            <a:picLocks noChangeAspect="1" noChangeArrowheads="1"/>
          </p:cNvPicPr>
          <p:nvPr/>
        </p:nvPicPr>
        <p:blipFill>
          <a:blip r:embed="rId2" cstate="print"/>
          <a:srcRect/>
          <a:stretch>
            <a:fillRect/>
          </a:stretch>
        </p:blipFill>
        <p:spPr bwMode="auto">
          <a:xfrm>
            <a:off x="2438400" y="1066800"/>
            <a:ext cx="5450418"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Change the Style of a Chart</a:t>
            </a: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r>
              <a:rPr lang="en-US" dirty="0" smtClean="0">
                <a:latin typeface="Arabic Typesetting" pitchFamily="66" charset="-78"/>
                <a:cs typeface="Arabic Typesetting" pitchFamily="66" charset="-78"/>
              </a:rPr>
              <a:t>.</a:t>
            </a:r>
          </a:p>
          <a:p>
            <a:pPr lvl="0" algn="l" rtl="0"/>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pic>
        <p:nvPicPr>
          <p:cNvPr id="16386" name="Picture 279" descr="Apply A Style 1"/>
          <p:cNvPicPr>
            <a:picLocks noChangeAspect="1" noChangeArrowheads="1"/>
          </p:cNvPicPr>
          <p:nvPr/>
        </p:nvPicPr>
        <p:blipFill>
          <a:blip r:embed="rId2" cstate="print"/>
          <a:srcRect/>
          <a:stretch>
            <a:fillRect/>
          </a:stretch>
        </p:blipFill>
        <p:spPr bwMode="auto">
          <a:xfrm>
            <a:off x="1905000" y="914400"/>
            <a:ext cx="6019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7" name="Picture 281" descr="Apply A Style 2"/>
          <p:cNvPicPr>
            <a:picLocks noChangeAspect="1" noChangeArrowheads="1"/>
          </p:cNvPicPr>
          <p:nvPr/>
        </p:nvPicPr>
        <p:blipFill>
          <a:blip r:embed="rId3" cstate="print"/>
          <a:srcRect/>
          <a:stretch>
            <a:fillRect/>
          </a:stretch>
        </p:blipFill>
        <p:spPr bwMode="auto">
          <a:xfrm>
            <a:off x="2781300" y="3810000"/>
            <a:ext cx="51435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Move a Chart to a Chart Sheet</a:t>
            </a: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pic>
        <p:nvPicPr>
          <p:cNvPr id="17410" name="Picture 283" descr="Move Chart Example 1"/>
          <p:cNvPicPr>
            <a:picLocks noGrp="1" noChangeAspect="1" noChangeArrowheads="1"/>
          </p:cNvPicPr>
          <p:nvPr>
            <p:ph idx="1"/>
          </p:nvPr>
        </p:nvPicPr>
        <p:blipFill>
          <a:blip r:embed="rId2" cstate="print"/>
          <a:srcRect/>
          <a:stretch>
            <a:fillRect/>
          </a:stretch>
        </p:blipFill>
        <p:spPr bwMode="auto">
          <a:xfrm>
            <a:off x="1905000" y="1066800"/>
            <a:ext cx="5943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4" name="Picture 284" descr="Move Chart Example 2"/>
          <p:cNvPicPr>
            <a:picLocks noChangeAspect="1" noChangeArrowheads="1"/>
          </p:cNvPicPr>
          <p:nvPr/>
        </p:nvPicPr>
        <p:blipFill>
          <a:blip r:embed="rId3" cstate="print"/>
          <a:srcRect/>
          <a:stretch>
            <a:fillRect/>
          </a:stretch>
        </p:blipFill>
        <p:spPr bwMode="auto">
          <a:xfrm>
            <a:off x="2590801" y="4191000"/>
            <a:ext cx="5181600" cy="1763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Change the Chart Type</a:t>
            </a: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solidFill>
                  <a:srgbClr val="0070C0"/>
                </a:solidFill>
                <a:latin typeface="Agency FB" pitchFamily="34" charset="0"/>
              </a:rPr>
              <a:t/>
            </a:r>
            <a:br>
              <a:rPr lang="en-US" sz="3600" b="1" dirty="0" smtClean="0">
                <a:solidFill>
                  <a:srgbClr val="0070C0"/>
                </a:solidFill>
                <a:latin typeface="Agency FB" pitchFamily="34" charset="0"/>
              </a:rPr>
            </a:br>
            <a:r>
              <a:rPr lang="en-US" sz="3600" b="1" dirty="0" smtClean="0"/>
              <a:t/>
            </a:r>
            <a:br>
              <a:rPr lang="en-US" sz="3600" b="1" dirty="0" smtClean="0"/>
            </a:b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r>
              <a:rPr lang="en-US" dirty="0" smtClean="0">
                <a:latin typeface="Arabic Typesetting" pitchFamily="66" charset="-78"/>
                <a:cs typeface="Arabic Typesetting" pitchFamily="66" charset="-78"/>
              </a:rPr>
              <a:t>.</a:t>
            </a:r>
          </a:p>
          <a:p>
            <a:pPr lvl="0" algn="l" rtl="0"/>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pic>
        <p:nvPicPr>
          <p:cNvPr id="18434" name="Picture 285" descr="Change Chart Type Example"/>
          <p:cNvPicPr>
            <a:picLocks noChangeAspect="1" noChangeArrowheads="1"/>
          </p:cNvPicPr>
          <p:nvPr/>
        </p:nvPicPr>
        <p:blipFill>
          <a:blip r:embed="rId2" cstate="print"/>
          <a:srcRect/>
          <a:stretch>
            <a:fillRect/>
          </a:stretch>
        </p:blipFill>
        <p:spPr bwMode="auto">
          <a:xfrm>
            <a:off x="2133600" y="1066801"/>
            <a:ext cx="57150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lstStyle/>
          <a:p>
            <a:r>
              <a:rPr lang="en-US" sz="3600" b="1" dirty="0" smtClean="0">
                <a:solidFill>
                  <a:srgbClr val="0070C0"/>
                </a:solidFill>
                <a:latin typeface="Agency FB" pitchFamily="34" charset="0"/>
              </a:rPr>
              <a:t>The Formula Bar</a:t>
            </a:r>
            <a:r>
              <a:rPr lang="en-US" sz="3600" b="1" dirty="0" smtClean="0">
                <a:latin typeface="Agency FB" pitchFamily="34" charset="0"/>
              </a:rPr>
              <a:t/>
            </a:r>
            <a:br>
              <a:rPr lang="en-US" sz="3600" b="1" dirty="0" smtClean="0">
                <a:latin typeface="Agency FB" pitchFamily="34" charset="0"/>
              </a:rPr>
            </a:br>
            <a:endParaRPr lang="ar-EG" sz="3600" dirty="0">
              <a:latin typeface="Agency FB" pitchFamily="34" charset="0"/>
            </a:endParaRPr>
          </a:p>
        </p:txBody>
      </p:sp>
      <p:pic>
        <p:nvPicPr>
          <p:cNvPr id="3074" name="Picture 7" descr="Formula bar"/>
          <p:cNvPicPr>
            <a:picLocks noChangeAspect="1" noChangeArrowheads="1"/>
          </p:cNvPicPr>
          <p:nvPr/>
        </p:nvPicPr>
        <p:blipFill>
          <a:blip r:embed="rId2" cstate="print"/>
          <a:srcRect/>
          <a:stretch>
            <a:fillRect/>
          </a:stretch>
        </p:blipFill>
        <p:spPr bwMode="auto">
          <a:xfrm>
            <a:off x="1828800" y="914400"/>
            <a:ext cx="6096000" cy="381000"/>
          </a:xfrm>
          <a:prstGeom prst="rect">
            <a:avLst/>
          </a:prstGeom>
          <a:noFill/>
          <a:ln w="9525">
            <a:noFill/>
            <a:miter lim="800000"/>
            <a:headEnd/>
            <a:tailEnd/>
          </a:ln>
        </p:spPr>
      </p:pic>
      <p:sp>
        <p:nvSpPr>
          <p:cNvPr id="5" name="Rectangle 4"/>
          <p:cNvSpPr/>
          <p:nvPr/>
        </p:nvSpPr>
        <p:spPr>
          <a:xfrm>
            <a:off x="1676400" y="1600200"/>
            <a:ext cx="7086600" cy="2062103"/>
          </a:xfrm>
          <a:prstGeom prst="rect">
            <a:avLst/>
          </a:prstGeom>
        </p:spPr>
        <p:txBody>
          <a:bodyPr wrap="square">
            <a:spAutoFit/>
          </a:bodyPr>
          <a:lstStyle/>
          <a:p>
            <a:pPr marL="261938" indent="-261938">
              <a:buFont typeface="Wingdings" pitchFamily="2" charset="2"/>
              <a:buChar char="§"/>
            </a:pPr>
            <a:r>
              <a:rPr lang="en-US" sz="3200" dirty="0" smtClean="0">
                <a:latin typeface="Arabic Typesetting" pitchFamily="66" charset="-78"/>
                <a:cs typeface="Arabic Typesetting" pitchFamily="66" charset="-78"/>
              </a:rPr>
              <a:t>If the Formula bar is turned on, </a:t>
            </a:r>
            <a:r>
              <a:rPr lang="en-US" sz="3200" u="sng" dirty="0" smtClean="0">
                <a:latin typeface="Arabic Typesetting" pitchFamily="66" charset="-78"/>
                <a:cs typeface="Arabic Typesetting" pitchFamily="66" charset="-78"/>
              </a:rPr>
              <a:t>the cell address </a:t>
            </a:r>
            <a:r>
              <a:rPr lang="en-US" sz="3200" dirty="0" smtClean="0">
                <a:latin typeface="Arabic Typesetting" pitchFamily="66" charset="-78"/>
                <a:cs typeface="Arabic Typesetting" pitchFamily="66" charset="-78"/>
              </a:rPr>
              <a:t>of the cell you are in </a:t>
            </a:r>
            <a:r>
              <a:rPr lang="en-US" sz="3200" u="sng" dirty="0" smtClean="0">
                <a:latin typeface="Arabic Typesetting" pitchFamily="66" charset="-78"/>
                <a:cs typeface="Arabic Typesetting" pitchFamily="66" charset="-78"/>
              </a:rPr>
              <a:t>displays in </a:t>
            </a:r>
            <a:r>
              <a:rPr lang="en-US" sz="3200" dirty="0" smtClean="0">
                <a:latin typeface="Arabic Typesetting" pitchFamily="66" charset="-78"/>
                <a:cs typeface="Arabic Typesetting" pitchFamily="66" charset="-78"/>
              </a:rPr>
              <a:t>the </a:t>
            </a:r>
            <a:r>
              <a:rPr lang="en-US" sz="3200" b="1" dirty="0" smtClean="0">
                <a:latin typeface="Arabic Typesetting" pitchFamily="66" charset="-78"/>
                <a:cs typeface="Arabic Typesetting" pitchFamily="66" charset="-78"/>
              </a:rPr>
              <a:t>Name box </a:t>
            </a:r>
            <a:r>
              <a:rPr lang="en-US" sz="3200" dirty="0" smtClean="0">
                <a:latin typeface="Arabic Typesetting" pitchFamily="66" charset="-78"/>
                <a:cs typeface="Arabic Typesetting" pitchFamily="66" charset="-78"/>
              </a:rPr>
              <a:t>which is </a:t>
            </a:r>
            <a:r>
              <a:rPr lang="en-US" sz="3200" b="1" dirty="0" smtClean="0">
                <a:latin typeface="Arabic Typesetting" pitchFamily="66" charset="-78"/>
                <a:cs typeface="Arabic Typesetting" pitchFamily="66" charset="-78"/>
              </a:rPr>
              <a:t>located on the left side of the Formula bar</a:t>
            </a:r>
            <a:r>
              <a:rPr lang="en-US" sz="3200" dirty="0" smtClean="0">
                <a:latin typeface="Arabic Typesetting" pitchFamily="66" charset="-78"/>
                <a:cs typeface="Arabic Typesetting" pitchFamily="66" charset="-78"/>
              </a:rPr>
              <a:t>. </a:t>
            </a:r>
            <a:r>
              <a:rPr lang="en-US" sz="3200" u="sng" dirty="0" smtClean="0">
                <a:latin typeface="Arabic Typesetting" pitchFamily="66" charset="-78"/>
                <a:cs typeface="Arabic Typesetting" pitchFamily="66" charset="-78"/>
              </a:rPr>
              <a:t>Cell entries display </a:t>
            </a:r>
            <a:r>
              <a:rPr lang="en-US" sz="3200" b="1" dirty="0" smtClean="0">
                <a:latin typeface="Arabic Typesetting" pitchFamily="66" charset="-78"/>
                <a:cs typeface="Arabic Typesetting" pitchFamily="66" charset="-78"/>
              </a:rPr>
              <a:t>on the right side of the Formula bar</a:t>
            </a:r>
            <a:r>
              <a:rPr lang="en-US" sz="3200" dirty="0" smtClean="0">
                <a:latin typeface="Arabic Typesetting" pitchFamily="66" charset="-78"/>
                <a:cs typeface="Arabic Typesetting" pitchFamily="66" charset="-78"/>
              </a:rPr>
              <a:t>. </a:t>
            </a:r>
            <a:endParaRPr lang="ar-EG" sz="3200" dirty="0">
              <a:latin typeface="Arabic Typesetting" pitchFamily="66" charset="-78"/>
              <a:cs typeface="Arabic Typesetting" pitchFamily="66" charset="-78"/>
            </a:endParaRPr>
          </a:p>
        </p:txBody>
      </p:sp>
      <p:sp>
        <p:nvSpPr>
          <p:cNvPr id="8" name="Rectangle 7"/>
          <p:cNvSpPr/>
          <p:nvPr/>
        </p:nvSpPr>
        <p:spPr>
          <a:xfrm>
            <a:off x="1676400" y="3581400"/>
            <a:ext cx="7162800" cy="1077218"/>
          </a:xfrm>
          <a:prstGeom prst="rect">
            <a:avLst/>
          </a:prstGeom>
        </p:spPr>
        <p:txBody>
          <a:bodyPr wrap="square">
            <a:spAutoFit/>
          </a:bodyPr>
          <a:lstStyle/>
          <a:p>
            <a:pPr marL="179388" indent="-179388">
              <a:buFont typeface="Wingdings" pitchFamily="2" charset="2"/>
              <a:buChar char="§"/>
            </a:pPr>
            <a:r>
              <a:rPr lang="en-US" sz="3200" dirty="0" smtClean="0">
                <a:latin typeface="Arabic Typesetting" pitchFamily="66" charset="-78"/>
                <a:cs typeface="Arabic Typesetting" pitchFamily="66" charset="-78"/>
              </a:rPr>
              <a:t> If  you do not see the Formula bar in your window, perform the following steps:</a:t>
            </a:r>
          </a:p>
        </p:txBody>
      </p:sp>
      <p:sp>
        <p:nvSpPr>
          <p:cNvPr id="9" name="Rectangle 8"/>
          <p:cNvSpPr/>
          <p:nvPr/>
        </p:nvSpPr>
        <p:spPr>
          <a:xfrm>
            <a:off x="2286000" y="4648200"/>
            <a:ext cx="6629400" cy="1569660"/>
          </a:xfrm>
          <a:prstGeom prst="rect">
            <a:avLst/>
          </a:prstGeom>
        </p:spPr>
        <p:txBody>
          <a:bodyPr wrap="square">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Choose the View tab. </a:t>
            </a:r>
          </a:p>
          <a:p>
            <a:pPr marL="514350" lvl="0" indent="-514350">
              <a:buFont typeface="+mj-lt"/>
              <a:buAutoNum type="arabicPeriod"/>
            </a:pPr>
            <a:r>
              <a:rPr lang="en-US" sz="3200" dirty="0" smtClean="0">
                <a:latin typeface="Arabic Typesetting" pitchFamily="66" charset="-78"/>
                <a:cs typeface="Arabic Typesetting" pitchFamily="66" charset="-78"/>
              </a:rPr>
              <a:t>Click Formula Bar in the Show/Hide group. The Formula bar appears.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44562"/>
          </a:xfrm>
        </p:spPr>
        <p:txBody>
          <a:bodyPr/>
          <a:lstStyle/>
          <a:p>
            <a:pPr rtl="0"/>
            <a:r>
              <a:rPr lang="en-US" sz="3600" b="1" dirty="0" smtClean="0">
                <a:solidFill>
                  <a:srgbClr val="0070C0"/>
                </a:solidFill>
                <a:latin typeface="Agency FB" pitchFamily="34" charset="0"/>
              </a:rPr>
              <a:t>The References</a:t>
            </a:r>
            <a:endParaRPr lang="ar-EG" sz="3600" dirty="0"/>
          </a:p>
        </p:txBody>
      </p:sp>
      <p:sp>
        <p:nvSpPr>
          <p:cNvPr id="5" name="Content Placeholder 4"/>
          <p:cNvSpPr>
            <a:spLocks noGrp="1"/>
          </p:cNvSpPr>
          <p:nvPr>
            <p:ph idx="1"/>
          </p:nvPr>
        </p:nvSpPr>
        <p:spPr>
          <a:xfrm>
            <a:off x="914400" y="838200"/>
            <a:ext cx="7620000" cy="5867400"/>
          </a:xfrm>
        </p:spPr>
        <p:txBody>
          <a:bodyPr/>
          <a:lstStyle/>
          <a:p>
            <a:pPr algn="l" rtl="0"/>
            <a:r>
              <a:rPr lang="en-US" dirty="0" smtClean="0">
                <a:latin typeface="Arabic Typesetting" pitchFamily="66" charset="-78"/>
                <a:cs typeface="Arabic Typesetting" pitchFamily="66" charset="-78"/>
                <a:hlinkClick r:id="rId2"/>
              </a:rPr>
              <a:t>http://www.baycongroup.com/el0.htm</a:t>
            </a:r>
            <a:endParaRPr lang="en-US" dirty="0" smtClean="0">
              <a:latin typeface="Arabic Typesetting" pitchFamily="66" charset="-78"/>
              <a:cs typeface="Arabic Typesetting" pitchFamily="66" charset="-78"/>
            </a:endParaRPr>
          </a:p>
          <a:p>
            <a:pPr algn="l" rtl="0"/>
            <a:r>
              <a:rPr lang="en-US" dirty="0" smtClean="0">
                <a:latin typeface="Arabic Typesetting" pitchFamily="66" charset="-78"/>
                <a:cs typeface="Arabic Typesetting" pitchFamily="66" charset="-78"/>
                <a:hlinkClick r:id="rId3"/>
              </a:rPr>
              <a:t>http://www.exceldigest.com/myblog/2009/04/08/excel-2007-user-interface-page-layout-tab</a:t>
            </a:r>
            <a:r>
              <a:rPr lang="en-US" dirty="0" smtClean="0">
                <a:latin typeface="Arabic Typesetting" pitchFamily="66" charset="-78"/>
                <a:cs typeface="Arabic Typesetting" pitchFamily="66" charset="-78"/>
                <a:hlinkClick r:id="rId3"/>
              </a:rPr>
              <a:t>/</a:t>
            </a:r>
            <a:endParaRPr lang="en-US" dirty="0" smtClean="0">
              <a:latin typeface="Arabic Typesetting" pitchFamily="66" charset="-78"/>
              <a:cs typeface="Arabic Typesetting" pitchFamily="66" charset="-78"/>
            </a:endParaRPr>
          </a:p>
          <a:p>
            <a:pPr algn="l" rtl="0"/>
            <a:r>
              <a:rPr lang="en-US" dirty="0" smtClean="0">
                <a:latin typeface="Arabic Typesetting" pitchFamily="66" charset="-78"/>
                <a:cs typeface="Arabic Typesetting" pitchFamily="66" charset="-78"/>
                <a:hlinkClick r:id="rId4"/>
              </a:rPr>
              <a:t>http://</a:t>
            </a:r>
            <a:r>
              <a:rPr lang="en-US" dirty="0" smtClean="0">
                <a:latin typeface="Arabic Typesetting" pitchFamily="66" charset="-78"/>
                <a:cs typeface="Arabic Typesetting" pitchFamily="66" charset="-78"/>
                <a:hlinkClick r:id="rId4"/>
              </a:rPr>
              <a:t>www.fgcu.edu/support/office2007/excel/index.asp</a:t>
            </a:r>
            <a:endParaRPr lang="en-US" dirty="0" smtClean="0">
              <a:latin typeface="Arabic Typesetting" pitchFamily="66" charset="-78"/>
              <a:cs typeface="Arabic Typesetting" pitchFamily="66" charset="-78"/>
            </a:endParaRPr>
          </a:p>
          <a:p>
            <a:pPr algn="l" rtl="0"/>
            <a:endParaRPr lang="en-US" dirty="0" smtClean="0">
              <a:latin typeface="Arabic Typesetting" pitchFamily="66" charset="-78"/>
              <a:cs typeface="Arabic Typesetting" pitchFamily="66" charset="-78"/>
            </a:endParaRPr>
          </a:p>
          <a:p>
            <a:pPr algn="l" rtl="0"/>
            <a:endParaRPr lang="en-US" dirty="0" smtClean="0">
              <a:latin typeface="Arabic Typesetting" pitchFamily="66" charset="-78"/>
              <a:cs typeface="Arabic Typesetting" pitchFamily="66" charset="-78"/>
            </a:endParaRPr>
          </a:p>
          <a:p>
            <a:pPr lvl="0" algn="l" rtl="0"/>
            <a:endParaRPr lang="en-US" dirty="0" smtClean="0">
              <a:latin typeface="Arabic Typesetting" pitchFamily="66" charset="-78"/>
              <a:cs typeface="Arabic Typesetting" pitchFamily="66" charset="-78"/>
            </a:endParaRPr>
          </a:p>
          <a:p>
            <a:pPr marL="804863" indent="-514350" algn="l" rtl="0">
              <a:buNone/>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lvl="0"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a:p>
            <a:pPr marL="804863" indent="-514350" algn="l" rtl="0">
              <a:buFont typeface="+mj-lt"/>
              <a:buAutoNum type="arabicPeriod"/>
            </a:pPr>
            <a:endParaRPr lang="en-US"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lstStyle/>
          <a:p>
            <a:r>
              <a:rPr lang="en-US" sz="3600" b="1" dirty="0" smtClean="0">
                <a:solidFill>
                  <a:srgbClr val="0070C0"/>
                </a:solidFill>
                <a:latin typeface="Agency FB" pitchFamily="34" charset="0"/>
              </a:rPr>
              <a:t>Go To Cells Quickly </a:t>
            </a:r>
            <a:r>
              <a:rPr lang="en-US" b="1" dirty="0" smtClean="0"/>
              <a:t/>
            </a:r>
            <a:br>
              <a:rPr lang="en-US" b="1" dirty="0" smtClean="0"/>
            </a:br>
            <a:endParaRPr lang="ar-EG" dirty="0"/>
          </a:p>
        </p:txBody>
      </p:sp>
      <p:sp>
        <p:nvSpPr>
          <p:cNvPr id="4" name="Rectangle 3"/>
          <p:cNvSpPr/>
          <p:nvPr/>
        </p:nvSpPr>
        <p:spPr>
          <a:xfrm>
            <a:off x="1600200" y="838200"/>
            <a:ext cx="70104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The following are shortcuts for moving quickly from one cell in a worksheet to a cell in a different part of the worksheet.</a:t>
            </a:r>
          </a:p>
        </p:txBody>
      </p:sp>
      <p:sp>
        <p:nvSpPr>
          <p:cNvPr id="1025" name="Rectangle 1"/>
          <p:cNvSpPr>
            <a:spLocks noChangeArrowheads="1"/>
          </p:cNvSpPr>
          <p:nvPr/>
        </p:nvSpPr>
        <p:spPr bwMode="auto">
          <a:xfrm>
            <a:off x="3124200" y="2286000"/>
            <a:ext cx="2743200" cy="774531"/>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D16349"/>
                </a:solidFill>
                <a:effectLst/>
                <a:latin typeface="Cambria" pitchFamily="18" charset="0"/>
                <a:cs typeface="Times New Roman" pitchFamily="18" charset="0"/>
              </a:rPr>
              <a:t>Go to --</a:t>
            </a:r>
            <a:r>
              <a:rPr kumimoji="0" lang="en-US" sz="2400" b="1" i="1" u="sng" strike="noStrike" cap="none" normalizeH="0" baseline="0" dirty="0" smtClean="0">
                <a:ln>
                  <a:noFill/>
                </a:ln>
                <a:solidFill>
                  <a:srgbClr val="D16349"/>
                </a:solidFill>
                <a:effectLst/>
                <a:latin typeface="Cambria" pitchFamily="18" charset="0"/>
                <a:cs typeface="Times New Roman" pitchFamily="18" charset="0"/>
              </a:rPr>
              <a:t> F5</a:t>
            </a:r>
            <a:endParaRPr kumimoji="0" lang="en-US" sz="2400" b="1" i="1" u="none" strike="noStrike" cap="none" normalizeH="0" baseline="0" dirty="0" smtClean="0">
              <a:ln>
                <a:noFill/>
              </a:ln>
              <a:solidFill>
                <a:srgbClr val="D16349"/>
              </a:solidFill>
              <a:effectLst/>
              <a:latin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600200" y="2819400"/>
            <a:ext cx="72390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The F5 function key is the "Go To" key. If you press the F5 key, you are prompted for the cell to which you wish to go. Enter the cell address, and the cursor jumps to that cell.</a:t>
            </a:r>
          </a:p>
        </p:txBody>
      </p:sp>
      <p:sp>
        <p:nvSpPr>
          <p:cNvPr id="7" name="Rectangle 6"/>
          <p:cNvSpPr/>
          <p:nvPr/>
        </p:nvSpPr>
        <p:spPr>
          <a:xfrm>
            <a:off x="2362200" y="4419600"/>
            <a:ext cx="6248400" cy="1569660"/>
          </a:xfrm>
          <a:prstGeom prst="rect">
            <a:avLst/>
          </a:prstGeom>
        </p:spPr>
        <p:txBody>
          <a:bodyPr wrap="square">
            <a:spAutoFit/>
          </a:bodyPr>
          <a:lstStyle/>
          <a:p>
            <a:pPr marL="514350" lvl="0" indent="-514350">
              <a:buFont typeface="+mj-lt"/>
              <a:buAutoNum type="arabicPeriod"/>
            </a:pPr>
            <a:r>
              <a:rPr lang="en-US" sz="3200" dirty="0" smtClean="0">
                <a:latin typeface="Arabic Typesetting" pitchFamily="66" charset="-78"/>
                <a:cs typeface="Arabic Typesetting" pitchFamily="66" charset="-78"/>
              </a:rPr>
              <a:t>Press F5. The Go To dialog box opens. </a:t>
            </a:r>
          </a:p>
          <a:p>
            <a:pPr marL="514350" lvl="0" indent="-514350">
              <a:buFont typeface="+mj-lt"/>
              <a:buAutoNum type="arabicPeriod"/>
            </a:pPr>
            <a:r>
              <a:rPr lang="en-US" sz="3200" dirty="0" smtClean="0">
                <a:latin typeface="Arabic Typesetting" pitchFamily="66" charset="-78"/>
                <a:cs typeface="Arabic Typesetting" pitchFamily="66" charset="-78"/>
              </a:rPr>
              <a:t>Type J3 in the Reference field. </a:t>
            </a:r>
          </a:p>
          <a:p>
            <a:pPr marL="514350" indent="-514350">
              <a:buFont typeface="+mj-lt"/>
              <a:buAutoNum type="arabicPeriod"/>
            </a:pPr>
            <a:r>
              <a:rPr lang="en-US" sz="3200" dirty="0" smtClean="0">
                <a:latin typeface="Arabic Typesetting" pitchFamily="66" charset="-78"/>
                <a:cs typeface="Arabic Typesetting" pitchFamily="66" charset="-78"/>
              </a:rPr>
              <a:t>Press Enter. Excel moves to cell J3.</a:t>
            </a:r>
            <a:endParaRPr lang="ar-EG" sz="3200" dirty="0" smtClean="0">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lstStyle/>
          <a:p>
            <a:r>
              <a:rPr lang="en-US" sz="3600" b="1" dirty="0" smtClean="0">
                <a:solidFill>
                  <a:srgbClr val="0070C0"/>
                </a:solidFill>
                <a:latin typeface="Agency FB" pitchFamily="34" charset="0"/>
              </a:rPr>
              <a:t>Go To Cells Quickly (Conts) </a:t>
            </a:r>
            <a:r>
              <a:rPr lang="en-US" sz="3600" b="1" dirty="0" smtClean="0">
                <a:latin typeface="Agency FB" pitchFamily="34" charset="0"/>
              </a:rPr>
              <a:t/>
            </a:r>
            <a:br>
              <a:rPr lang="en-US" sz="3600" b="1" dirty="0" smtClean="0">
                <a:latin typeface="Agency FB" pitchFamily="34" charset="0"/>
              </a:rPr>
            </a:br>
            <a:endParaRPr lang="ar-EG" sz="3600" dirty="0">
              <a:latin typeface="Agency FB" pitchFamily="34" charset="0"/>
            </a:endParaRPr>
          </a:p>
        </p:txBody>
      </p:sp>
      <p:sp>
        <p:nvSpPr>
          <p:cNvPr id="20481" name="Rectangle 1"/>
          <p:cNvSpPr>
            <a:spLocks noChangeArrowheads="1"/>
          </p:cNvSpPr>
          <p:nvPr/>
        </p:nvSpPr>
        <p:spPr bwMode="auto">
          <a:xfrm>
            <a:off x="2590800" y="914400"/>
            <a:ext cx="3429000" cy="774531"/>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en-US" sz="2400" b="1" i="1" dirty="0" smtClean="0">
                <a:solidFill>
                  <a:srgbClr val="D16349"/>
                </a:solidFill>
                <a:latin typeface="Cambria" pitchFamily="18" charset="0"/>
                <a:cs typeface="Times New Roman" pitchFamily="18" charset="0"/>
              </a:rPr>
              <a:t>Go </a:t>
            </a:r>
            <a:r>
              <a:rPr kumimoji="0" lang="en-US" sz="2400" b="1" i="1" u="none" strike="noStrike" cap="none" normalizeH="0" baseline="0" dirty="0" smtClean="0">
                <a:ln>
                  <a:noFill/>
                </a:ln>
                <a:solidFill>
                  <a:srgbClr val="D16349"/>
                </a:solidFill>
                <a:effectLst/>
                <a:latin typeface="Cambria" pitchFamily="18" charset="0"/>
                <a:cs typeface="Times New Roman" pitchFamily="18" charset="0"/>
              </a:rPr>
              <a:t>to -- </a:t>
            </a:r>
            <a:r>
              <a:rPr kumimoji="0" lang="en-US" sz="2400" b="1" i="1" u="sng" strike="noStrike" cap="none" normalizeH="0" baseline="0" dirty="0" smtClean="0">
                <a:ln>
                  <a:noFill/>
                </a:ln>
                <a:solidFill>
                  <a:srgbClr val="D16349"/>
                </a:solidFill>
                <a:effectLst/>
                <a:latin typeface="Cambria" pitchFamily="18" charset="0"/>
                <a:cs typeface="Times New Roman" pitchFamily="18" charset="0"/>
              </a:rPr>
              <a:t>Ctrl+G</a:t>
            </a:r>
            <a:endParaRPr kumimoji="0" lang="en-US" sz="2400" b="1" i="1" u="none" strike="noStrike" cap="none" normalizeH="0" baseline="0" dirty="0" smtClean="0">
              <a:ln>
                <a:noFill/>
              </a:ln>
              <a:solidFill>
                <a:srgbClr val="D16349"/>
              </a:solidFill>
              <a:effectLst/>
              <a:latin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828800" y="1905000"/>
            <a:ext cx="7010400" cy="3046988"/>
          </a:xfrm>
          <a:prstGeom prst="rect">
            <a:avLst/>
          </a:prstGeom>
        </p:spPr>
        <p:txBody>
          <a:bodyPr wrap="square">
            <a:spAutoFit/>
          </a:bodyPr>
          <a:lstStyle/>
          <a:p>
            <a:r>
              <a:rPr lang="en-US" sz="3200" dirty="0" smtClean="0">
                <a:latin typeface="Arabic Typesetting" pitchFamily="66" charset="-78"/>
                <a:cs typeface="Arabic Typesetting" pitchFamily="66" charset="-78"/>
              </a:rPr>
              <a:t>You can also use Ctrl+G to go to a specific cell.</a:t>
            </a:r>
          </a:p>
          <a:p>
            <a:endParaRPr lang="en-US" sz="3200" dirty="0" smtClean="0">
              <a:latin typeface="Arabic Typesetting" pitchFamily="66" charset="-78"/>
              <a:cs typeface="Arabic Typesetting" pitchFamily="66" charset="-78"/>
            </a:endParaRPr>
          </a:p>
          <a:p>
            <a:pPr marL="514350" lvl="0" indent="-514350">
              <a:buFont typeface="+mj-lt"/>
              <a:buAutoNum type="arabicPeriod"/>
            </a:pPr>
            <a:r>
              <a:rPr lang="en-US" sz="3200" dirty="0" smtClean="0">
                <a:latin typeface="Arabic Typesetting" pitchFamily="66" charset="-78"/>
                <a:cs typeface="Arabic Typesetting" pitchFamily="66" charset="-78"/>
              </a:rPr>
              <a:t>Hold down the Ctrl key while you press "g" (Ctrl+g). The Go To dialog box opens. </a:t>
            </a:r>
          </a:p>
          <a:p>
            <a:pPr marL="514350" lvl="0" indent="-514350">
              <a:buFont typeface="+mj-lt"/>
              <a:buAutoNum type="arabicPeriod"/>
            </a:pPr>
            <a:r>
              <a:rPr lang="en-US" sz="3200" dirty="0" smtClean="0">
                <a:latin typeface="Arabic Typesetting" pitchFamily="66" charset="-78"/>
                <a:cs typeface="Arabic Typesetting" pitchFamily="66" charset="-78"/>
              </a:rPr>
              <a:t>Type C4 in the Reference field. </a:t>
            </a:r>
          </a:p>
          <a:p>
            <a:pPr marL="514350" lvl="0" indent="-514350">
              <a:buFont typeface="+mj-lt"/>
              <a:buAutoNum type="arabicPeriod"/>
            </a:pPr>
            <a:r>
              <a:rPr lang="en-US" sz="3200" dirty="0" smtClean="0">
                <a:latin typeface="Arabic Typesetting" pitchFamily="66" charset="-78"/>
                <a:cs typeface="Arabic Typesetting" pitchFamily="66" charset="-78"/>
              </a:rPr>
              <a:t>Press Enter. Excel moves to cell C4.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lstStyle/>
          <a:p>
            <a:r>
              <a:rPr lang="en-US" sz="3600" b="1" dirty="0" smtClean="0">
                <a:solidFill>
                  <a:srgbClr val="0070C0"/>
                </a:solidFill>
                <a:latin typeface="Agency FB" pitchFamily="34" charset="0"/>
              </a:rPr>
              <a:t>Go To Cells Quickly (Conts) </a:t>
            </a:r>
            <a:r>
              <a:rPr lang="en-US" sz="3600" b="1" dirty="0" smtClean="0"/>
              <a:t/>
            </a:r>
            <a:br>
              <a:rPr lang="en-US" sz="3600" b="1" dirty="0" smtClean="0"/>
            </a:br>
            <a:endParaRPr lang="ar-EG" sz="3600" dirty="0"/>
          </a:p>
        </p:txBody>
      </p:sp>
      <p:sp>
        <p:nvSpPr>
          <p:cNvPr id="4" name="Rectangle 2"/>
          <p:cNvSpPr>
            <a:spLocks noChangeArrowheads="1"/>
          </p:cNvSpPr>
          <p:nvPr/>
        </p:nvSpPr>
        <p:spPr bwMode="auto">
          <a:xfrm>
            <a:off x="3048000" y="914400"/>
            <a:ext cx="2895600" cy="774531"/>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rtl="1" fontAlgn="base">
              <a:spcBef>
                <a:spcPct val="0"/>
              </a:spcBef>
              <a:spcAft>
                <a:spcPct val="0"/>
              </a:spcAft>
            </a:pPr>
            <a:r>
              <a:rPr lang="en-US" sz="2400" b="1" i="1" dirty="0" smtClean="0">
                <a:solidFill>
                  <a:srgbClr val="D16349"/>
                </a:solidFill>
                <a:latin typeface="Cambria" pitchFamily="18" charset="0"/>
                <a:cs typeface="Times New Roman" pitchFamily="18" charset="0"/>
              </a:rPr>
              <a:t>The </a:t>
            </a:r>
            <a:r>
              <a:rPr lang="en-US" sz="2400" b="1" i="1" u="sng" dirty="0" smtClean="0">
                <a:solidFill>
                  <a:srgbClr val="D16349"/>
                </a:solidFill>
                <a:latin typeface="Cambria" pitchFamily="18" charset="0"/>
                <a:cs typeface="Times New Roman" pitchFamily="18" charset="0"/>
              </a:rPr>
              <a:t>Name Box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752600" y="1600200"/>
            <a:ext cx="6934200" cy="1569660"/>
          </a:xfrm>
          <a:prstGeom prst="rect">
            <a:avLst/>
          </a:prstGeom>
        </p:spPr>
        <p:txBody>
          <a:bodyPr wrap="square">
            <a:spAutoFit/>
          </a:bodyPr>
          <a:lstStyle/>
          <a:p>
            <a:r>
              <a:rPr lang="en-US" sz="3200" dirty="0" smtClean="0">
                <a:latin typeface="Arabic Typesetting" pitchFamily="66" charset="-78"/>
                <a:cs typeface="Arabic Typesetting" pitchFamily="66" charset="-78"/>
              </a:rPr>
              <a:t>You can also use the Name box to go to a specific cell. Just type the cell you want to go to in the Name box and then press </a:t>
            </a:r>
            <a:r>
              <a:rPr lang="en-US" sz="3200" dirty="0" err="1" smtClean="0">
                <a:latin typeface="Arabic Typesetting" pitchFamily="66" charset="-78"/>
                <a:cs typeface="Arabic Typesetting" pitchFamily="66" charset="-78"/>
              </a:rPr>
              <a:t>sEnter</a:t>
            </a:r>
            <a:r>
              <a:rPr lang="en-US" sz="3200" dirty="0" smtClean="0">
                <a:latin typeface="Arabic Typesetting" pitchFamily="66" charset="-78"/>
                <a:cs typeface="Arabic Typesetting" pitchFamily="66" charset="-78"/>
              </a:rPr>
              <a:t>.</a:t>
            </a:r>
          </a:p>
        </p:txBody>
      </p:sp>
      <p:pic>
        <p:nvPicPr>
          <p:cNvPr id="21506" name="Picture 9" descr="Name Box"/>
          <p:cNvPicPr>
            <a:picLocks noChangeAspect="1" noChangeArrowheads="1"/>
          </p:cNvPicPr>
          <p:nvPr/>
        </p:nvPicPr>
        <p:blipFill>
          <a:blip r:embed="rId2" cstate="print"/>
          <a:srcRect/>
          <a:stretch>
            <a:fillRect/>
          </a:stretch>
        </p:blipFill>
        <p:spPr bwMode="auto">
          <a:xfrm>
            <a:off x="4419600" y="2666999"/>
            <a:ext cx="2209800" cy="36316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FCI">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PowePoint</Template>
  <TotalTime>1335</TotalTime>
  <Words>2508</Words>
  <Application>Microsoft Office PowerPoint</Application>
  <PresentationFormat>On-screen Show (4:3)</PresentationFormat>
  <Paragraphs>301</Paragraphs>
  <Slides>60</Slides>
  <Notes>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BFCI</vt:lpstr>
      <vt:lpstr>Learning Microsoft Excel 2007  </vt:lpstr>
      <vt:lpstr>Getting Started</vt:lpstr>
      <vt:lpstr>Worksheets </vt:lpstr>
      <vt:lpstr>Worksheets (Conts)</vt:lpstr>
      <vt:lpstr>Move around a Worksheet</vt:lpstr>
      <vt:lpstr>The Formula Bar </vt:lpstr>
      <vt:lpstr>Go To Cells Quickly  </vt:lpstr>
      <vt:lpstr>Go To Cells Quickly (Conts)  </vt:lpstr>
      <vt:lpstr>Go To Cells Quickly (Conts)  </vt:lpstr>
      <vt:lpstr>Select Cells </vt:lpstr>
      <vt:lpstr>Enter Data</vt:lpstr>
      <vt:lpstr>Edit a Cell </vt:lpstr>
      <vt:lpstr>Edit a Cell(Conts)</vt:lpstr>
      <vt:lpstr>Edit a Cell(Conts)</vt:lpstr>
      <vt:lpstr>Change a Cell Entry </vt:lpstr>
      <vt:lpstr>Wrap Text </vt:lpstr>
      <vt:lpstr>Wrap Text(Conts)</vt:lpstr>
      <vt:lpstr>Delete a Cell Entry </vt:lpstr>
      <vt:lpstr>Entering Excel Formulas</vt:lpstr>
      <vt:lpstr>Perform Mathematical Calculations </vt:lpstr>
      <vt:lpstr>Addition </vt:lpstr>
      <vt:lpstr>Addition(Conts)</vt:lpstr>
      <vt:lpstr>AutoSum</vt:lpstr>
      <vt:lpstr>AutoSum(Conts)</vt:lpstr>
      <vt:lpstr>AutoSum (Conts)</vt:lpstr>
      <vt:lpstr>Perform Automatic Calculations </vt:lpstr>
      <vt:lpstr>Perform Advanced Mathematical Calculations </vt:lpstr>
      <vt:lpstr>Perform Advanced Mathematical Calculations (Conts)</vt:lpstr>
      <vt:lpstr>Formatting Data</vt:lpstr>
      <vt:lpstr>Align Cell Entries </vt:lpstr>
      <vt:lpstr>Copy, Cut, Paste, and Cell Addressing </vt:lpstr>
      <vt:lpstr>Create Borders</vt:lpstr>
      <vt:lpstr>Apply colors</vt:lpstr>
      <vt:lpstr>Apply colors (Conts)</vt:lpstr>
      <vt:lpstr> Format Numbers </vt:lpstr>
      <vt:lpstr> Format Numbers </vt:lpstr>
      <vt:lpstr>  Format Numbers (Conts)  </vt:lpstr>
      <vt:lpstr>  Format Numbers (Conts)  </vt:lpstr>
      <vt:lpstr>  Change a decimal to a percent.  </vt:lpstr>
      <vt:lpstr> Creating Excel Functions, Filling Cells </vt:lpstr>
      <vt:lpstr>  Using Reference Operators  </vt:lpstr>
      <vt:lpstr>  Understanding Functions  </vt:lpstr>
      <vt:lpstr>  Using Reference Operators  </vt:lpstr>
      <vt:lpstr>   Functions   </vt:lpstr>
      <vt:lpstr>    Alternate Method:  Enter a Function with the Ribbon    </vt:lpstr>
      <vt:lpstr>    Alternate Method:  Enter a Function with the Ribbon    </vt:lpstr>
      <vt:lpstr>     Find the Lowest Number     </vt:lpstr>
      <vt:lpstr>      Fill Cells Automatically      </vt:lpstr>
      <vt:lpstr>      Copy Cells      </vt:lpstr>
      <vt:lpstr>      Adjust Column Width     </vt:lpstr>
      <vt:lpstr>      Fill Times &amp;  Fill Numbers      </vt:lpstr>
      <vt:lpstr>       Sorting Data       </vt:lpstr>
      <vt:lpstr>        Data filtering         </vt:lpstr>
      <vt:lpstr>  Creating Charts Microsoft Excel, can represent numbers in a chart.  </vt:lpstr>
      <vt:lpstr>       Create a Column Chart       </vt:lpstr>
      <vt:lpstr>        Apply a Chart Layout        </vt:lpstr>
      <vt:lpstr>        Change the Style of a Chart        </vt:lpstr>
      <vt:lpstr>        Move a Chart to a Chart Sheet        </vt:lpstr>
      <vt:lpstr>       Change the Chart Type       </vt:lpstr>
      <vt:lpstr>The 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Microsoft Excel 2007  </dc:title>
  <dc:creator>Aboelnaga</dc:creator>
  <cp:lastModifiedBy>mai</cp:lastModifiedBy>
  <cp:revision>211</cp:revision>
  <dcterms:created xsi:type="dcterms:W3CDTF">2006-08-16T00:00:00Z</dcterms:created>
  <dcterms:modified xsi:type="dcterms:W3CDTF">2012-12-15T14:31:21Z</dcterms:modified>
</cp:coreProperties>
</file>